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5" r:id="rId28"/>
    <p:sldId id="284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85" autoAdjust="0"/>
  </p:normalViewPr>
  <p:slideViewPr>
    <p:cSldViewPr>
      <p:cViewPr>
        <p:scale>
          <a:sx n="66" d="100"/>
          <a:sy n="66" d="100"/>
        </p:scale>
        <p:origin x="-12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D1AEF-9B5F-4613-B26F-F42511E4D5FC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68EBA-44F8-468E-BCDA-253EACA620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CE4DB-20BD-4EAD-B249-A6CFD8AC719E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s-ES" dirty="0" smtClean="0">
              <a:sym typeface="Wingdings" pitchFamily="2" charset="2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A37B4D-F2C5-42C6-9AB3-A579FCA26BFC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2C8C78-F9C6-42EE-8F0C-6345FC560D64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7E6D7-72F0-4725-8293-931492FA419E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C9C2D2-97E9-4F39-BEB6-7FAD90111C95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3623B-3D49-40CA-AF14-21F25361742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306AF0-B55B-4A0A-97FE-0B6C23207265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8EBA-44F8-468E-BCDA-253EACA620A4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4C3-2ECC-400B-B146-3878DCBC9D0B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FFE-0059-471E-B09C-F16556ECFF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4C3-2ECC-400B-B146-3878DCBC9D0B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FFE-0059-471E-B09C-F16556ECFF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4C3-2ECC-400B-B146-3878DCBC9D0B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FFE-0059-471E-B09C-F16556ECFF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4C3-2ECC-400B-B146-3878DCBC9D0B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FFE-0059-471E-B09C-F16556ECFF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4C3-2ECC-400B-B146-3878DCBC9D0B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FFE-0059-471E-B09C-F16556ECFF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4C3-2ECC-400B-B146-3878DCBC9D0B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FFE-0059-471E-B09C-F16556ECFF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4C3-2ECC-400B-B146-3878DCBC9D0B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FFE-0059-471E-B09C-F16556ECFF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4C3-2ECC-400B-B146-3878DCBC9D0B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FFE-0059-471E-B09C-F16556ECFF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4C3-2ECC-400B-B146-3878DCBC9D0B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FFE-0059-471E-B09C-F16556ECFF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4C3-2ECC-400B-B146-3878DCBC9D0B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FFE-0059-471E-B09C-F16556ECFF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4C3-2ECC-400B-B146-3878DCBC9D0B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FFE-0059-471E-B09C-F16556ECFF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134C3-2ECC-400B-B146-3878DCBC9D0B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68FFE-0059-471E-B09C-F16556ECFF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mmons.wikimedia.org/wiki/File:Antibody_IgG2.png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es/url?sa=i&amp;rct=j&amp;q=nijmegen+syndrome&amp;source=images&amp;cd=&amp;cad=rja&amp;docid=UJ3XtCjObXLDlM&amp;tbnid=mhr3a00SxczkrM:&amp;ved=0CAUQjRw&amp;url=http://drugline.org/medic/term/nijmegen-breakage-syndrome/&amp;ei=JQlDUdyNC-iI0AWF_4DICQ&amp;psig=AFQjCNHIgezh21NG3d9JNrv-uE5-3IZtiQ&amp;ust=1363434015945325" TargetMode="External"/><Relationship Id="rId3" Type="http://schemas.openxmlformats.org/officeDocument/2006/relationships/hyperlink" Target="http://www.google.es/url?sa=i&amp;rct=j&amp;q=chediak+higashi+syndrome&amp;source=images&amp;cd=&amp;cad=rja&amp;docid=Q5mk1M6M0Oj4KM&amp;tbnid=_jIv4gC7Ww-LZM:&amp;ved=0CAUQjRw&amp;url=http://diseasespictures.com/albinism/&amp;ei=7wdDUbiyHIub1AWxyICABw&amp;bvm=bv.43828540,d.ZG4&amp;psig=AFQjCNHGr1Ja5YWKk7d6uP5dIy50rebaIg&amp;ust=1363433727841134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oj.org.eg/vol006/0602/008/fig1.htm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es/url?sa=i&amp;rct=j&amp;q=ni%C3%B1o+burbuja&amp;source=images&amp;cd=&amp;cad=rja&amp;docid=2sF4DJizLMgXtM&amp;tbnid=L7YQeqC8N1epJM:&amp;ved=0CAUQjRw&amp;url=http://www.stockphotos.mx/image.php?img_id=463764&amp;img_type=2&amp;ei=XGxAUff4MPGa1AX7jIGACQ&amp;bvm=bv.43287494,d.d2k&amp;psig=AFQjCNGOAlrGmW2j-vf_aBpFaP9mBGEtxA&amp;ust=136326288086942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33169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 smtClean="0"/>
              <a:t>¿Qué son las inmunodeficiencias primarias (IDP)?</a:t>
            </a:r>
            <a:br>
              <a:rPr lang="es-ES" b="1" dirty="0" smtClean="0"/>
            </a:br>
            <a:r>
              <a:rPr lang="es-ES" sz="4000" dirty="0" smtClean="0"/>
              <a:t>Signos de alarma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Amelia Sánchez </a:t>
            </a:r>
            <a:r>
              <a:rPr lang="es-ES" dirty="0" err="1" smtClean="0">
                <a:solidFill>
                  <a:schemeClr val="tx1"/>
                </a:solidFill>
              </a:rPr>
              <a:t>Buenavida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Pediatra Hospital Can </a:t>
            </a:r>
            <a:r>
              <a:rPr lang="es-ES" dirty="0" err="1" smtClean="0">
                <a:solidFill>
                  <a:schemeClr val="tx1"/>
                </a:solidFill>
              </a:rPr>
              <a:t>Misses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Ibiza 24 de mayo 2019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s-ES" sz="2800" dirty="0" smtClean="0">
                <a:latin typeface="Cambria" pitchFamily="18" charset="0"/>
              </a:rPr>
              <a:t>Sigue presentando </a:t>
            </a:r>
            <a:r>
              <a:rPr lang="es-ES" sz="2800" b="1" dirty="0" smtClean="0">
                <a:solidFill>
                  <a:schemeClr val="tx2"/>
                </a:solidFill>
                <a:latin typeface="Cambria" pitchFamily="18" charset="0"/>
              </a:rPr>
              <a:t>fiebre intermitente </a:t>
            </a:r>
            <a:r>
              <a:rPr lang="es-ES" sz="2800" b="1" dirty="0" smtClean="0">
                <a:latin typeface="Cambria" pitchFamily="18" charset="0"/>
                <a:sym typeface="Wingdings" pitchFamily="2" charset="2"/>
              </a:rPr>
              <a:t> </a:t>
            </a:r>
            <a:r>
              <a:rPr lang="es-ES" sz="2800" dirty="0" smtClean="0">
                <a:latin typeface="Cambria" pitchFamily="18" charset="0"/>
                <a:sym typeface="Wingdings" pitchFamily="2" charset="2"/>
              </a:rPr>
              <a:t>¿AIJ?</a:t>
            </a:r>
          </a:p>
          <a:p>
            <a:r>
              <a:rPr lang="es-ES" sz="2800" dirty="0" smtClean="0">
                <a:latin typeface="Cambria" pitchFamily="18" charset="0"/>
              </a:rPr>
              <a:t>Corticoides y tandas de antibióticos</a:t>
            </a:r>
          </a:p>
          <a:p>
            <a:endParaRPr lang="es-ES" sz="2800" dirty="0" smtClean="0">
              <a:latin typeface="Cambria" pitchFamily="18" charset="0"/>
            </a:endParaRPr>
          </a:p>
          <a:p>
            <a:r>
              <a:rPr lang="es-ES" sz="2800" dirty="0" smtClean="0">
                <a:latin typeface="Cambria" pitchFamily="18" charset="0"/>
              </a:rPr>
              <a:t>A los 5 años y medio: </a:t>
            </a:r>
            <a:r>
              <a:rPr lang="es-ES" sz="2800" b="1" dirty="0" smtClean="0">
                <a:latin typeface="Cambria" pitchFamily="18" charset="0"/>
              </a:rPr>
              <a:t>bacteriemia</a:t>
            </a:r>
            <a:r>
              <a:rPr lang="es-ES" sz="2800" dirty="0" smtClean="0">
                <a:latin typeface="Cambria" pitchFamily="18" charset="0"/>
              </a:rPr>
              <a:t> por </a:t>
            </a:r>
            <a:r>
              <a:rPr lang="es-ES" sz="2800" i="1" dirty="0" smtClean="0">
                <a:solidFill>
                  <a:srgbClr val="002060"/>
                </a:solidFill>
                <a:latin typeface="Cambria" pitchFamily="18" charset="0"/>
              </a:rPr>
              <a:t>Salmonella </a:t>
            </a:r>
            <a:r>
              <a:rPr lang="es-ES" sz="2800" i="1" dirty="0" err="1" smtClean="0">
                <a:solidFill>
                  <a:srgbClr val="002060"/>
                </a:solidFill>
                <a:latin typeface="Cambria" pitchFamily="18" charset="0"/>
              </a:rPr>
              <a:t>enteritidis</a:t>
            </a:r>
            <a:endParaRPr lang="es-ES" sz="2800" i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es-ES" sz="2800" dirty="0" smtClean="0">
                <a:latin typeface="Cambria" pitchFamily="18" charset="0"/>
              </a:rPr>
              <a:t>A los 6 años: GEA por </a:t>
            </a:r>
            <a:r>
              <a:rPr lang="es-ES" sz="2800" i="1" dirty="0" smtClean="0">
                <a:solidFill>
                  <a:srgbClr val="002060"/>
                </a:solidFill>
                <a:latin typeface="Cambria" pitchFamily="18" charset="0"/>
              </a:rPr>
              <a:t>Salmonella </a:t>
            </a:r>
            <a:r>
              <a:rPr lang="es-ES" sz="2800" i="1" dirty="0" err="1" smtClean="0">
                <a:solidFill>
                  <a:srgbClr val="002060"/>
                </a:solidFill>
                <a:latin typeface="Cambria" pitchFamily="18" charset="0"/>
              </a:rPr>
              <a:t>sp</a:t>
            </a:r>
            <a:r>
              <a:rPr lang="es-ES" sz="28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331640" y="2924944"/>
            <a:ext cx="6337300" cy="13684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tx1"/>
                </a:solidFill>
                <a:latin typeface="Cambria" pitchFamily="18" charset="0"/>
              </a:rPr>
              <a:t>¡¡2 BACTERIEMIAS!!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Estudio inmunitario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s-ES" sz="2800" dirty="0" smtClean="0">
              <a:latin typeface="Cambria" pitchFamily="18" charset="0"/>
            </a:endParaRP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800" dirty="0" smtClean="0">
                <a:latin typeface="Cambria" pitchFamily="18" charset="0"/>
              </a:rPr>
              <a:t>Inmunoglobulinas: </a:t>
            </a:r>
            <a:r>
              <a:rPr lang="es-ES" sz="2800" dirty="0" err="1" smtClean="0">
                <a:latin typeface="Cambria" pitchFamily="18" charset="0"/>
              </a:rPr>
              <a:t>IgG</a:t>
            </a:r>
            <a:r>
              <a:rPr lang="es-ES" sz="2800" dirty="0" smtClean="0">
                <a:latin typeface="Cambria" pitchFamily="18" charset="0"/>
              </a:rPr>
              <a:t> 615 mg/dl, </a:t>
            </a:r>
            <a:r>
              <a:rPr lang="es-ES" sz="2800" dirty="0" err="1" smtClean="0">
                <a:latin typeface="Cambria" pitchFamily="18" charset="0"/>
              </a:rPr>
              <a:t>IgA</a:t>
            </a:r>
            <a:r>
              <a:rPr lang="es-ES" sz="2800" dirty="0" smtClean="0">
                <a:latin typeface="Cambria" pitchFamily="18" charset="0"/>
              </a:rPr>
              <a:t> 68 mg/dl, </a:t>
            </a:r>
            <a:r>
              <a:rPr lang="es-ES" sz="2800" dirty="0" err="1" smtClean="0">
                <a:latin typeface="Cambria" pitchFamily="18" charset="0"/>
              </a:rPr>
              <a:t>IgM</a:t>
            </a:r>
            <a:r>
              <a:rPr lang="es-ES" sz="2800" dirty="0" smtClean="0">
                <a:latin typeface="Cambria" pitchFamily="18" charset="0"/>
              </a:rPr>
              <a:t> 120 mg/dl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800" dirty="0" err="1" smtClean="0">
                <a:latin typeface="Cambria" pitchFamily="18" charset="0"/>
              </a:rPr>
              <a:t>Inmunofenotipo</a:t>
            </a:r>
            <a:r>
              <a:rPr lang="es-ES" sz="2800" dirty="0" smtClean="0">
                <a:latin typeface="Cambria" pitchFamily="18" charset="0"/>
              </a:rPr>
              <a:t> linfocitario: CD3+ 60%, CD4: 35%, CD8: 17%, CD19: 15%, CD56: 4%.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800" dirty="0" smtClean="0">
                <a:latin typeface="Cambria" pitchFamily="18" charset="0"/>
              </a:rPr>
              <a:t>Serología VIH : negativa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800" dirty="0" smtClean="0">
                <a:latin typeface="Cambria" pitchFamily="18" charset="0"/>
              </a:rPr>
              <a:t>Test de oxidación: </a:t>
            </a:r>
            <a:r>
              <a:rPr lang="es-ES" sz="2800" b="1" dirty="0" smtClean="0">
                <a:solidFill>
                  <a:schemeClr val="tx2"/>
                </a:solidFill>
                <a:latin typeface="Cambria" pitchFamily="18" charset="0"/>
              </a:rPr>
              <a:t>compatible con enfermedad </a:t>
            </a:r>
            <a:r>
              <a:rPr lang="es-ES" sz="2800" b="1" dirty="0" err="1" smtClean="0">
                <a:solidFill>
                  <a:schemeClr val="tx2"/>
                </a:solidFill>
                <a:latin typeface="Cambria" pitchFamily="18" charset="0"/>
              </a:rPr>
              <a:t>granulomatosa</a:t>
            </a:r>
            <a:r>
              <a:rPr lang="es-ES" sz="2800" b="1" dirty="0" smtClean="0">
                <a:solidFill>
                  <a:schemeClr val="tx2"/>
                </a:solidFill>
                <a:latin typeface="Cambria" pitchFamily="18" charset="0"/>
              </a:rPr>
              <a:t> crónica (EGC)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Estudio de la capacidad </a:t>
            </a:r>
            <a:r>
              <a:rPr lang="es-ES" dirty="0" err="1" smtClean="0"/>
              <a:t>oxidativa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556792"/>
            <a:ext cx="7948970" cy="498217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EGC 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>
                <a:latin typeface="Cambria" pitchFamily="18" charset="0"/>
              </a:rPr>
              <a:t>Alteración de la capacidad </a:t>
            </a:r>
            <a:r>
              <a:rPr lang="es-ES" sz="2400" dirty="0" err="1" smtClean="0">
                <a:latin typeface="Cambria" pitchFamily="18" charset="0"/>
              </a:rPr>
              <a:t>oxidativa</a:t>
            </a:r>
            <a:r>
              <a:rPr lang="es-ES" sz="2400" dirty="0" smtClean="0">
                <a:latin typeface="Cambria" pitchFamily="18" charset="0"/>
              </a:rPr>
              <a:t> de </a:t>
            </a:r>
            <a:r>
              <a:rPr lang="es-ES" sz="2400" dirty="0" err="1" smtClean="0">
                <a:latin typeface="Cambria" pitchFamily="18" charset="0"/>
              </a:rPr>
              <a:t>granulocitos</a:t>
            </a:r>
            <a:endParaRPr lang="es-ES" sz="2400" dirty="0" smtClean="0">
              <a:latin typeface="Cambria" pitchFamily="18" charset="0"/>
            </a:endParaRPr>
          </a:p>
          <a:p>
            <a:r>
              <a:rPr lang="es-ES" sz="2400" dirty="0" smtClean="0">
                <a:latin typeface="Cambria" pitchFamily="18" charset="0"/>
              </a:rPr>
              <a:t>Incapacidad para eliminar gérmenes catalasa + y hongos </a:t>
            </a:r>
          </a:p>
          <a:p>
            <a:r>
              <a:rPr lang="es-ES" sz="2400" dirty="0" smtClean="0">
                <a:latin typeface="Cambria" pitchFamily="18" charset="0"/>
              </a:rPr>
              <a:t>Incidencia 1:200000</a:t>
            </a:r>
          </a:p>
          <a:p>
            <a:r>
              <a:rPr lang="es-ES" sz="2400" dirty="0" smtClean="0">
                <a:latin typeface="Cambria" pitchFamily="18" charset="0"/>
              </a:rPr>
              <a:t>60-70% ligado al X (gen CYBB)</a:t>
            </a:r>
          </a:p>
          <a:p>
            <a:r>
              <a:rPr lang="es-ES" sz="2400" b="1" dirty="0" smtClean="0">
                <a:latin typeface="Cambria" pitchFamily="18" charset="0"/>
              </a:rPr>
              <a:t>Adenitis bacteriana grave, abscesos, osteomielitis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51521" y="4365104"/>
            <a:ext cx="5112642" cy="15848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chemeClr val="tx1"/>
                </a:solidFill>
                <a:latin typeface="Cambria" pitchFamily="18" charset="0"/>
              </a:rPr>
              <a:t>En todo paciente con adenopatías </a:t>
            </a:r>
            <a:r>
              <a:rPr lang="es-ES" sz="2400" b="1" dirty="0" err="1">
                <a:solidFill>
                  <a:schemeClr val="tx1"/>
                </a:solidFill>
                <a:latin typeface="Cambria" pitchFamily="18" charset="0"/>
              </a:rPr>
              <a:t>abscesificadas</a:t>
            </a:r>
            <a:r>
              <a:rPr lang="es-ES" sz="2400" b="1" dirty="0">
                <a:solidFill>
                  <a:schemeClr val="tx1"/>
                </a:solidFill>
                <a:latin typeface="Cambria" pitchFamily="18" charset="0"/>
              </a:rPr>
              <a:t> que drenan espontáneamente, pensar en …EGC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580112" y="3933056"/>
            <a:ext cx="3167063" cy="2663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000" b="1" i="1" dirty="0" err="1">
                <a:solidFill>
                  <a:schemeClr val="tx1"/>
                </a:solidFill>
                <a:latin typeface="Cambria" pitchFamily="18" charset="0"/>
              </a:rPr>
              <a:t>Staphylococcus</a:t>
            </a:r>
            <a:r>
              <a:rPr lang="es-ES" sz="2000" b="1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ES" sz="2000" b="1" i="1" dirty="0" err="1">
                <a:solidFill>
                  <a:schemeClr val="tx1"/>
                </a:solidFill>
                <a:latin typeface="Cambria" pitchFamily="18" charset="0"/>
              </a:rPr>
              <a:t>aureus</a:t>
            </a:r>
            <a:endParaRPr lang="es-ES" sz="2000" b="1" i="1" dirty="0">
              <a:solidFill>
                <a:schemeClr val="tx1"/>
              </a:solidFill>
              <a:latin typeface="Cambria" pitchFamily="18" charset="0"/>
            </a:endParaRPr>
          </a:p>
          <a:p>
            <a:pPr>
              <a:defRPr/>
            </a:pPr>
            <a:r>
              <a:rPr lang="es-ES" sz="2000" b="1" i="1" dirty="0" err="1">
                <a:solidFill>
                  <a:schemeClr val="tx1"/>
                </a:solidFill>
                <a:latin typeface="Cambria" pitchFamily="18" charset="0"/>
              </a:rPr>
              <a:t>Burkholderia</a:t>
            </a:r>
            <a:endParaRPr lang="es-ES" sz="2000" b="1" i="1" dirty="0">
              <a:solidFill>
                <a:schemeClr val="tx1"/>
              </a:solidFill>
              <a:latin typeface="Cambria" pitchFamily="18" charset="0"/>
            </a:endParaRPr>
          </a:p>
          <a:p>
            <a:pPr>
              <a:defRPr/>
            </a:pPr>
            <a:r>
              <a:rPr lang="es-ES" sz="2000" b="1" i="1" dirty="0">
                <a:solidFill>
                  <a:schemeClr val="tx1"/>
                </a:solidFill>
                <a:latin typeface="Cambria" pitchFamily="18" charset="0"/>
              </a:rPr>
              <a:t>(</a:t>
            </a:r>
            <a:r>
              <a:rPr lang="es-ES" sz="2000" b="1" i="1" dirty="0" err="1">
                <a:solidFill>
                  <a:schemeClr val="tx1"/>
                </a:solidFill>
                <a:latin typeface="Cambria" pitchFamily="18" charset="0"/>
              </a:rPr>
              <a:t>Pseudomonas</a:t>
            </a:r>
            <a:r>
              <a:rPr lang="es-ES" sz="2000" b="1" i="1" dirty="0">
                <a:solidFill>
                  <a:schemeClr val="tx1"/>
                </a:solidFill>
                <a:latin typeface="Cambria" pitchFamily="18" charset="0"/>
              </a:rPr>
              <a:t>) </a:t>
            </a:r>
            <a:r>
              <a:rPr lang="es-ES" sz="2000" b="1" i="1" dirty="0" err="1">
                <a:solidFill>
                  <a:schemeClr val="tx1"/>
                </a:solidFill>
                <a:latin typeface="Cambria" pitchFamily="18" charset="0"/>
              </a:rPr>
              <a:t>cepacia</a:t>
            </a:r>
            <a:endParaRPr lang="es-ES" sz="2000" b="1" i="1" dirty="0">
              <a:solidFill>
                <a:schemeClr val="tx1"/>
              </a:solidFill>
              <a:latin typeface="Cambria" pitchFamily="18" charset="0"/>
            </a:endParaRPr>
          </a:p>
          <a:p>
            <a:pPr>
              <a:defRPr/>
            </a:pPr>
            <a:r>
              <a:rPr lang="es-ES" sz="2000" b="1" i="1" dirty="0" err="1">
                <a:solidFill>
                  <a:schemeClr val="tx1"/>
                </a:solidFill>
                <a:latin typeface="Cambria" pitchFamily="18" charset="0"/>
              </a:rPr>
              <a:t>Serratia</a:t>
            </a:r>
            <a:r>
              <a:rPr lang="es-ES" sz="2000" b="1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ES" sz="2000" b="1" i="1" dirty="0" err="1">
                <a:solidFill>
                  <a:schemeClr val="tx1"/>
                </a:solidFill>
                <a:latin typeface="Cambria" pitchFamily="18" charset="0"/>
              </a:rPr>
              <a:t>marcescens</a:t>
            </a:r>
            <a:endParaRPr lang="es-ES" sz="2000" b="1" i="1" dirty="0">
              <a:solidFill>
                <a:schemeClr val="tx1"/>
              </a:solidFill>
              <a:latin typeface="Cambria" pitchFamily="18" charset="0"/>
            </a:endParaRPr>
          </a:p>
          <a:p>
            <a:pPr>
              <a:defRPr/>
            </a:pPr>
            <a:r>
              <a:rPr lang="es-ES" sz="2000" b="1" i="1" dirty="0" err="1">
                <a:solidFill>
                  <a:schemeClr val="tx1"/>
                </a:solidFill>
                <a:latin typeface="Cambria" pitchFamily="18" charset="0"/>
              </a:rPr>
              <a:t>Nocardia</a:t>
            </a:r>
            <a:r>
              <a:rPr lang="es-ES" sz="2000" b="1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ES" sz="2000" b="1" i="1" dirty="0" err="1">
                <a:solidFill>
                  <a:schemeClr val="tx1"/>
                </a:solidFill>
                <a:latin typeface="Cambria" pitchFamily="18" charset="0"/>
              </a:rPr>
              <a:t>spp</a:t>
            </a:r>
            <a:endParaRPr lang="es-ES" sz="2000" b="1" i="1" dirty="0">
              <a:solidFill>
                <a:schemeClr val="tx1"/>
              </a:solidFill>
              <a:latin typeface="Cambria" pitchFamily="18" charset="0"/>
            </a:endParaRPr>
          </a:p>
          <a:p>
            <a:pPr>
              <a:defRPr/>
            </a:pPr>
            <a:r>
              <a:rPr lang="es-ES" sz="2000" b="1" i="1" dirty="0">
                <a:solidFill>
                  <a:schemeClr val="tx1"/>
                </a:solidFill>
                <a:latin typeface="Cambria" pitchFamily="18" charset="0"/>
              </a:rPr>
              <a:t>Salmonella </a:t>
            </a:r>
            <a:r>
              <a:rPr lang="es-ES" sz="2000" b="1" i="1" dirty="0" err="1">
                <a:solidFill>
                  <a:schemeClr val="tx1"/>
                </a:solidFill>
                <a:latin typeface="Cambria" pitchFamily="18" charset="0"/>
              </a:rPr>
              <a:t>spp</a:t>
            </a:r>
            <a:endParaRPr lang="es-ES" sz="2000" b="1" i="1" dirty="0">
              <a:solidFill>
                <a:schemeClr val="tx1"/>
              </a:solidFill>
              <a:latin typeface="Cambria" pitchFamily="18" charset="0"/>
            </a:endParaRPr>
          </a:p>
          <a:p>
            <a:pPr>
              <a:defRPr/>
            </a:pPr>
            <a:r>
              <a:rPr lang="es-ES" sz="2000" b="1" i="1" dirty="0" err="1">
                <a:solidFill>
                  <a:schemeClr val="tx1"/>
                </a:solidFill>
                <a:latin typeface="Cambria" pitchFamily="18" charset="0"/>
              </a:rPr>
              <a:t>Aspergillus</a:t>
            </a:r>
            <a:endParaRPr lang="es-ES" sz="2000" b="1" i="1" dirty="0">
              <a:solidFill>
                <a:schemeClr val="tx1"/>
              </a:solidFill>
              <a:latin typeface="Cambria" pitchFamily="18" charset="0"/>
            </a:endParaRPr>
          </a:p>
          <a:p>
            <a:pPr>
              <a:defRPr/>
            </a:pPr>
            <a:r>
              <a:rPr lang="es-ES" sz="2000" b="1" i="1" dirty="0" err="1">
                <a:solidFill>
                  <a:schemeClr val="tx1"/>
                </a:solidFill>
                <a:latin typeface="Cambria" pitchFamily="18" charset="0"/>
              </a:rPr>
              <a:t>Candida</a:t>
            </a:r>
            <a:endParaRPr lang="es-ES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EGC 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Cambria" pitchFamily="18" charset="0"/>
              </a:rPr>
              <a:t>Diagnóstico:</a:t>
            </a:r>
            <a:r>
              <a:rPr lang="es-E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smtClean="0">
                <a:latin typeface="Cambria" pitchFamily="18" charset="0"/>
              </a:rPr>
              <a:t>(</a:t>
            </a:r>
            <a:r>
              <a:rPr lang="es-ES" sz="2800" b="1" dirty="0" smtClean="0">
                <a:latin typeface="Cambria" pitchFamily="18" charset="0"/>
              </a:rPr>
              <a:t>criterios diagnósticos de la ESID</a:t>
            </a:r>
            <a:r>
              <a:rPr lang="es-ES" sz="2800" dirty="0" smtClean="0">
                <a:latin typeface="Cambria" pitchFamily="18" charset="0"/>
              </a:rPr>
              <a:t>) test de oxidación (</a:t>
            </a:r>
            <a:r>
              <a:rPr lang="es-ES" sz="2800" dirty="0" err="1" smtClean="0">
                <a:latin typeface="Cambria" pitchFamily="18" charset="0"/>
              </a:rPr>
              <a:t>citometría</a:t>
            </a:r>
            <a:r>
              <a:rPr lang="es-ES" sz="2800" dirty="0" smtClean="0">
                <a:latin typeface="Cambria" pitchFamily="18" charset="0"/>
              </a:rPr>
              <a:t> de flujo)</a:t>
            </a:r>
          </a:p>
          <a:p>
            <a:pPr>
              <a:defRPr/>
            </a:pPr>
            <a:endParaRPr lang="es-ES" sz="2800" dirty="0" smtClean="0"/>
          </a:p>
          <a:p>
            <a:pPr>
              <a:defRPr/>
            </a:pPr>
            <a:r>
              <a:rPr lang="es-ES" sz="2800" dirty="0" smtClean="0">
                <a:latin typeface="Cambria" pitchFamily="18" charset="0"/>
              </a:rPr>
              <a:t>Trasplante de progenitores hematopoyéticos (</a:t>
            </a:r>
            <a:r>
              <a:rPr lang="es-ES" sz="2800" b="1" dirty="0" smtClean="0">
                <a:latin typeface="Cambria" pitchFamily="18" charset="0"/>
              </a:rPr>
              <a:t>TPH</a:t>
            </a:r>
            <a:r>
              <a:rPr lang="es-ES" sz="2800" dirty="0" smtClean="0">
                <a:latin typeface="Cambria" pitchFamily="18" charset="0"/>
              </a:rPr>
              <a:t>)</a:t>
            </a:r>
          </a:p>
          <a:p>
            <a:pPr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Cambria" pitchFamily="18" charset="0"/>
              </a:rPr>
              <a:t>Profilaxis:</a:t>
            </a:r>
          </a:p>
          <a:p>
            <a:pPr>
              <a:buFontTx/>
              <a:buChar char="-"/>
              <a:defRPr/>
            </a:pPr>
            <a:r>
              <a:rPr lang="es-ES" sz="2800" dirty="0" err="1" smtClean="0">
                <a:latin typeface="Cambria" pitchFamily="18" charset="0"/>
              </a:rPr>
              <a:t>Cotrimoxazol</a:t>
            </a:r>
            <a:endParaRPr lang="es-ES" sz="2800" dirty="0" smtClean="0">
              <a:latin typeface="Cambria" pitchFamily="18" charset="0"/>
            </a:endParaRPr>
          </a:p>
          <a:p>
            <a:pPr>
              <a:buFontTx/>
              <a:buChar char="-"/>
              <a:defRPr/>
            </a:pPr>
            <a:r>
              <a:rPr lang="es-ES" sz="2800" dirty="0" err="1" smtClean="0">
                <a:latin typeface="Cambria" pitchFamily="18" charset="0"/>
              </a:rPr>
              <a:t>Itraconazol</a:t>
            </a:r>
            <a:endParaRPr lang="es-ES" sz="2800" dirty="0" smtClean="0">
              <a:latin typeface="Cambria" pitchFamily="18" charset="0"/>
            </a:endParaRPr>
          </a:p>
          <a:p>
            <a:pPr>
              <a:defRPr/>
            </a:pPr>
            <a:r>
              <a:rPr lang="es-ES" sz="2800" b="1" dirty="0" smtClean="0">
                <a:latin typeface="Cambria" pitchFamily="18" charset="0"/>
              </a:rPr>
              <a:t>INF-gamma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r>
              <a:rPr lang="es-ES" sz="3500" dirty="0" smtClean="0">
                <a:latin typeface="Cambria" pitchFamily="18" charset="0"/>
              </a:rPr>
              <a:t>Niño de 14 meses que ingresa en UCIP por </a:t>
            </a:r>
            <a:r>
              <a:rPr lang="es-ES" sz="3500" b="1" dirty="0" smtClean="0">
                <a:solidFill>
                  <a:schemeClr val="tx2"/>
                </a:solidFill>
                <a:latin typeface="Cambria" pitchFamily="18" charset="0"/>
              </a:rPr>
              <a:t>shock séptico</a:t>
            </a:r>
          </a:p>
          <a:p>
            <a:endParaRPr lang="es-ES" sz="4000" b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r>
              <a:rPr lang="es-ES" sz="3000" u="sng" dirty="0" smtClean="0">
                <a:latin typeface="Cambria" pitchFamily="18" charset="0"/>
              </a:rPr>
              <a:t>Antecedentes familiares</a:t>
            </a:r>
            <a:r>
              <a:rPr lang="es-ES" sz="3000" dirty="0" smtClean="0">
                <a:latin typeface="Cambria" pitchFamily="18" charset="0"/>
              </a:rPr>
              <a:t>:</a:t>
            </a:r>
          </a:p>
          <a:p>
            <a:pPr>
              <a:buNone/>
            </a:pPr>
            <a:r>
              <a:rPr lang="es-ES" sz="3000" dirty="0" smtClean="0">
                <a:latin typeface="Cambria" pitchFamily="18" charset="0"/>
              </a:rPr>
              <a:t>No consanguinidad</a:t>
            </a:r>
          </a:p>
          <a:p>
            <a:pPr>
              <a:buNone/>
            </a:pPr>
            <a:r>
              <a:rPr lang="es-ES" sz="3000" dirty="0" smtClean="0">
                <a:latin typeface="Cambria" pitchFamily="18" charset="0"/>
              </a:rPr>
              <a:t>Sin interés</a:t>
            </a:r>
          </a:p>
          <a:p>
            <a:r>
              <a:rPr lang="es-ES" sz="3000" dirty="0" smtClean="0">
                <a:latin typeface="Cambria" pitchFamily="18" charset="0"/>
              </a:rPr>
              <a:t>Embarazo controlado. Parto y periodo neonatal normales</a:t>
            </a:r>
          </a:p>
          <a:p>
            <a:r>
              <a:rPr lang="es-ES" sz="3000" dirty="0" smtClean="0">
                <a:latin typeface="Cambria" pitchFamily="18" charset="0"/>
              </a:rPr>
              <a:t>Curva ponderal y desarrollo psicomotor normales</a:t>
            </a:r>
          </a:p>
          <a:p>
            <a:r>
              <a:rPr lang="es-ES" sz="3000" dirty="0" smtClean="0">
                <a:latin typeface="Cambria" pitchFamily="18" charset="0"/>
              </a:rPr>
              <a:t>A los 6 meses </a:t>
            </a:r>
            <a:r>
              <a:rPr lang="es-ES" sz="3000" dirty="0" err="1" smtClean="0">
                <a:latin typeface="Cambria" pitchFamily="18" charset="0"/>
              </a:rPr>
              <a:t>pielonefritis</a:t>
            </a:r>
            <a:r>
              <a:rPr lang="es-ES" sz="3000" dirty="0" smtClean="0">
                <a:latin typeface="Cambria" pitchFamily="18" charset="0"/>
              </a:rPr>
              <a:t> aguda. Estudio: no RVU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407420" cy="2555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Ahora…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/>
          <a:lstStyle/>
          <a:p>
            <a:pPr marL="274320" indent="-274320">
              <a:spcBef>
                <a:spcPts val="580"/>
              </a:spcBef>
              <a:defRPr/>
            </a:pPr>
            <a:r>
              <a:rPr lang="es-ES" sz="2800" b="1" dirty="0" smtClean="0">
                <a:latin typeface="Cambria" pitchFamily="18" charset="0"/>
              </a:rPr>
              <a:t>Lesión perianal </a:t>
            </a:r>
            <a:r>
              <a:rPr lang="es-ES" sz="2800" dirty="0" smtClean="0">
                <a:latin typeface="Cambria" pitchFamily="18" charset="0"/>
              </a:rPr>
              <a:t>y fiebre de 48h de evolución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s-ES" sz="2800" dirty="0" smtClean="0">
              <a:latin typeface="Cambria" pitchFamily="18" charset="0"/>
            </a:endParaRP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s-ES" sz="2800" dirty="0" smtClean="0">
                <a:latin typeface="Cambria" pitchFamily="18" charset="0"/>
              </a:rPr>
              <a:t>¿Infección estreptocócica ? </a:t>
            </a:r>
            <a:r>
              <a:rPr lang="es-ES" sz="2800" dirty="0" smtClean="0">
                <a:latin typeface="Cambria" pitchFamily="18" charset="0"/>
                <a:sym typeface="Wingdings" pitchFamily="2" charset="2"/>
              </a:rPr>
              <a:t> </a:t>
            </a:r>
            <a:r>
              <a:rPr lang="es-ES" sz="2800" dirty="0" err="1" smtClean="0">
                <a:latin typeface="Cambria" pitchFamily="18" charset="0"/>
                <a:sym typeface="Wingdings" pitchFamily="2" charset="2"/>
              </a:rPr>
              <a:t>amoxi-clavulánico</a:t>
            </a:r>
            <a:r>
              <a:rPr lang="es-ES" sz="2800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s-ES" sz="2800" dirty="0" err="1" smtClean="0">
                <a:latin typeface="Cambria" pitchFamily="18" charset="0"/>
                <a:sym typeface="Wingdings" pitchFamily="2" charset="2"/>
              </a:rPr>
              <a:t>vo</a:t>
            </a:r>
            <a:endParaRPr lang="es-ES" sz="2800" dirty="0" smtClean="0">
              <a:latin typeface="Cambria" pitchFamily="18" charset="0"/>
              <a:sym typeface="Wingdings" pitchFamily="2" charset="2"/>
            </a:endParaRP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800" dirty="0" err="1" smtClean="0">
                <a:latin typeface="Cambria" pitchFamily="18" charset="0"/>
                <a:sym typeface="Wingdings" pitchFamily="2" charset="2"/>
              </a:rPr>
              <a:t>Reacude</a:t>
            </a:r>
            <a:r>
              <a:rPr lang="es-ES" sz="2800" dirty="0" smtClean="0">
                <a:latin typeface="Cambria" pitchFamily="18" charset="0"/>
                <a:sym typeface="Wingdings" pitchFamily="2" charset="2"/>
              </a:rPr>
              <a:t> a las 24h con cuadro compatible con </a:t>
            </a:r>
            <a:r>
              <a:rPr lang="es-ES" sz="2800" b="1" dirty="0" err="1" smtClean="0">
                <a:solidFill>
                  <a:schemeClr val="tx2"/>
                </a:solidFill>
                <a:latin typeface="Cambria" pitchFamily="18" charset="0"/>
                <a:sym typeface="Wingdings" pitchFamily="2" charset="2"/>
              </a:rPr>
              <a:t>sepsis</a:t>
            </a:r>
            <a:endParaRPr lang="es-ES" sz="2800" b="1" dirty="0" smtClean="0">
              <a:solidFill>
                <a:schemeClr val="tx2"/>
              </a:solidFill>
              <a:latin typeface="Cambria" pitchFamily="18" charset="0"/>
              <a:sym typeface="Wingdings" pitchFamily="2" charset="2"/>
            </a:endParaRP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800" dirty="0" smtClean="0">
                <a:latin typeface="Cambria" pitchFamily="18" charset="0"/>
                <a:sym typeface="Wingdings" pitchFamily="2" charset="2"/>
              </a:rPr>
              <a:t>La lesión perianal  </a:t>
            </a:r>
            <a:r>
              <a:rPr lang="es-ES" sz="2800" b="1" dirty="0" smtClean="0">
                <a:latin typeface="Cambria" pitchFamily="18" charset="0"/>
                <a:sym typeface="Wingdings" pitchFamily="2" charset="2"/>
              </a:rPr>
              <a:t>Ectima gangrenoso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627784" y="1916832"/>
            <a:ext cx="304800" cy="5048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3622675" y="3983038"/>
            <a:ext cx="663575" cy="598487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6034088" y="3983038"/>
            <a:ext cx="633412" cy="598487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55576" y="4509120"/>
            <a:ext cx="2592387" cy="13684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b="1" dirty="0">
                <a:latin typeface="Cambria" pitchFamily="18" charset="0"/>
                <a:sym typeface="Wingdings" pitchFamily="2" charset="2"/>
              </a:rPr>
              <a:t> </a:t>
            </a:r>
          </a:p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Neutropenia (300)</a:t>
            </a:r>
          </a:p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 PCR 34 mg/dl</a:t>
            </a:r>
          </a:p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err="1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Coagulopatía</a:t>
            </a:r>
            <a:endParaRPr lang="es-ES" sz="2000" b="1" dirty="0">
              <a:solidFill>
                <a:schemeClr val="tx1"/>
              </a:solidFill>
              <a:latin typeface="Cambria" pitchFamily="18" charset="0"/>
              <a:sym typeface="Wingdings" pitchFamily="2" charset="2"/>
            </a:endParaRPr>
          </a:p>
          <a:p>
            <a:pPr algn="ctr">
              <a:defRPr/>
            </a:pPr>
            <a:endParaRPr lang="es-ES" dirty="0">
              <a:latin typeface="Cambria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436096" y="4869160"/>
            <a:ext cx="3168650" cy="9350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err="1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Pseudomona</a:t>
            </a:r>
            <a:r>
              <a:rPr lang="es-ES" sz="2000" b="1" dirty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aeruginosa</a:t>
            </a:r>
            <a:endParaRPr lang="es-ES" sz="2000" b="1" dirty="0">
              <a:solidFill>
                <a:schemeClr val="tx1"/>
              </a:solidFill>
              <a:latin typeface="Cambria" pitchFamily="18" charset="0"/>
              <a:sym typeface="Wingdings" pitchFamily="2" charset="2"/>
            </a:endParaRPr>
          </a:p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(HC, exudado perianal)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Evolución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Cambria" pitchFamily="18" charset="0"/>
              </a:rPr>
              <a:t>7 episodios de PCR durante su ingreso en UCIP</a:t>
            </a:r>
          </a:p>
          <a:p>
            <a:r>
              <a:rPr lang="es-ES" sz="2800" dirty="0" smtClean="0">
                <a:latin typeface="Cambria" pitchFamily="18" charset="0"/>
              </a:rPr>
              <a:t>Colostomía de descarga con reconstrucción posterior de </a:t>
            </a:r>
            <a:r>
              <a:rPr lang="es-ES" sz="2800" dirty="0" err="1" smtClean="0">
                <a:latin typeface="Cambria" pitchFamily="18" charset="0"/>
              </a:rPr>
              <a:t>esfinter</a:t>
            </a:r>
            <a:r>
              <a:rPr lang="es-ES" sz="2800" dirty="0" smtClean="0">
                <a:latin typeface="Cambria" pitchFamily="18" charset="0"/>
              </a:rPr>
              <a:t> anal</a:t>
            </a:r>
          </a:p>
          <a:p>
            <a:r>
              <a:rPr lang="es-ES" sz="2800" dirty="0" smtClean="0">
                <a:latin typeface="Cambria" pitchFamily="18" charset="0"/>
              </a:rPr>
              <a:t>Amputación </a:t>
            </a:r>
            <a:r>
              <a:rPr lang="es-ES" sz="2800" dirty="0" err="1" smtClean="0">
                <a:latin typeface="Cambria" pitchFamily="18" charset="0"/>
              </a:rPr>
              <a:t>infrarrotuliana</a:t>
            </a:r>
            <a:r>
              <a:rPr lang="es-ES" sz="2800" dirty="0" smtClean="0">
                <a:latin typeface="Cambria" pitchFamily="18" charset="0"/>
              </a:rPr>
              <a:t> de la pierna derecha e IFD de mano derecha (por lesiones isquémicas)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83568" y="1628800"/>
            <a:ext cx="7848872" cy="9350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sz="2800" b="1" dirty="0" err="1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Sepsis</a:t>
            </a:r>
            <a:r>
              <a:rPr lang="es-ES" sz="2800" b="1" dirty="0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 y ectima gangrenoso por </a:t>
            </a:r>
            <a:r>
              <a:rPr lang="es-ES" sz="2800" b="1" i="1" dirty="0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P. </a:t>
            </a:r>
            <a:r>
              <a:rPr lang="es-ES" sz="2800" b="1" i="1" dirty="0" err="1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aeruginosa</a:t>
            </a:r>
            <a:endParaRPr lang="es-ES" sz="2800" b="1" i="1" dirty="0">
              <a:solidFill>
                <a:schemeClr val="tx1"/>
              </a:solidFill>
              <a:latin typeface="Cambria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Estudio inmunitario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s-ES" sz="2600" dirty="0" smtClean="0">
                <a:latin typeface="Cambria" pitchFamily="18" charset="0"/>
              </a:rPr>
              <a:t>Hemograma: </a:t>
            </a:r>
            <a:r>
              <a:rPr lang="es-ES" sz="2600" dirty="0" err="1" smtClean="0">
                <a:latin typeface="Cambria" pitchFamily="18" charset="0"/>
              </a:rPr>
              <a:t>Hb</a:t>
            </a:r>
            <a:r>
              <a:rPr lang="es-ES" sz="2600" dirty="0" smtClean="0">
                <a:latin typeface="Cambria" pitchFamily="18" charset="0"/>
              </a:rPr>
              <a:t> 10 mg/dl, </a:t>
            </a:r>
            <a:r>
              <a:rPr lang="es-ES" sz="2600" b="1" dirty="0" err="1" smtClean="0">
                <a:latin typeface="Cambria" pitchFamily="18" charset="0"/>
              </a:rPr>
              <a:t>Neutrofilos</a:t>
            </a:r>
            <a:r>
              <a:rPr lang="es-ES" sz="2600" b="1" dirty="0" smtClean="0">
                <a:latin typeface="Cambria" pitchFamily="18" charset="0"/>
              </a:rPr>
              <a:t> 300</a:t>
            </a:r>
          </a:p>
          <a:p>
            <a:r>
              <a:rPr lang="es-ES" sz="2600" dirty="0" smtClean="0">
                <a:latin typeface="Cambria" pitchFamily="18" charset="0"/>
              </a:rPr>
              <a:t>Inmunoglobulinas</a:t>
            </a:r>
            <a:r>
              <a:rPr lang="es-ES" sz="2600" dirty="0" smtClean="0">
                <a:latin typeface="Cambria" pitchFamily="18" charset="0"/>
              </a:rPr>
              <a:t>: </a:t>
            </a:r>
            <a:r>
              <a:rPr lang="es-ES" sz="2600" b="1" dirty="0" err="1" smtClean="0">
                <a:latin typeface="Cambria" pitchFamily="18" charset="0"/>
              </a:rPr>
              <a:t>IgG</a:t>
            </a:r>
            <a:r>
              <a:rPr lang="es-ES" sz="2600" b="1" dirty="0" smtClean="0">
                <a:latin typeface="Cambria" pitchFamily="18" charset="0"/>
              </a:rPr>
              <a:t> 526 mg/dl, </a:t>
            </a:r>
            <a:r>
              <a:rPr lang="es-ES" sz="2600" b="1" dirty="0" err="1" smtClean="0">
                <a:latin typeface="Cambria" pitchFamily="18" charset="0"/>
              </a:rPr>
              <a:t>IgA</a:t>
            </a:r>
            <a:r>
              <a:rPr lang="es-ES" sz="2600" b="1" dirty="0" smtClean="0">
                <a:latin typeface="Cambria" pitchFamily="18" charset="0"/>
              </a:rPr>
              <a:t> &lt;10 mg/dl, </a:t>
            </a:r>
            <a:r>
              <a:rPr lang="es-ES" sz="2600" b="1" dirty="0" err="1" smtClean="0">
                <a:latin typeface="Cambria" pitchFamily="18" charset="0"/>
              </a:rPr>
              <a:t>IgM</a:t>
            </a:r>
            <a:r>
              <a:rPr lang="es-ES" sz="2600" b="1" dirty="0" smtClean="0">
                <a:latin typeface="Cambria" pitchFamily="18" charset="0"/>
              </a:rPr>
              <a:t> 35 mg/dl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s-ES" dirty="0" smtClean="0"/>
              <a:t>Valores normales de </a:t>
            </a:r>
            <a:r>
              <a:rPr lang="es-ES" dirty="0" err="1" smtClean="0"/>
              <a:t>Igs</a:t>
            </a:r>
            <a:endParaRPr lang="es-ES" dirty="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84213" y="2420938"/>
          <a:ext cx="7772400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Ig</a:t>
                      </a:r>
                      <a:r>
                        <a:rPr kumimoji="0" lang="es-E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 (mg/</a:t>
                      </a:r>
                      <a:r>
                        <a:rPr kumimoji="0" lang="es-ES" sz="20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r>
                        <a:rPr kumimoji="0" lang="es-E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Ig</a:t>
                      </a:r>
                      <a:r>
                        <a:rPr kumimoji="0" lang="es-E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 (mg/</a:t>
                      </a:r>
                      <a:r>
                        <a:rPr kumimoji="0" lang="es-ES" sz="20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r>
                        <a:rPr kumimoji="0" lang="es-E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Ig</a:t>
                      </a:r>
                      <a:r>
                        <a:rPr kumimoji="0" lang="es-E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 (mg/</a:t>
                      </a:r>
                      <a:r>
                        <a:rPr kumimoji="0" lang="es-ES" sz="20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r>
                        <a:rPr kumimoji="0" lang="es-E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RN</a:t>
                      </a:r>
                      <a:r>
                        <a:rPr lang="es-ES" b="1" baseline="0" dirty="0" smtClean="0"/>
                        <a:t> (a término)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610-1540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1-4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6-30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3 meses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170-560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5-50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30-100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6 meses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200-670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8-70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30-100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 año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330-1160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10-100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40-170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2-6 años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400‐1100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10-160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50-180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7-12 años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600-1230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30-200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50-200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Adultos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700-1600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70-400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40-230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 redondeado"/>
          <p:cNvSpPr/>
          <p:nvPr/>
        </p:nvSpPr>
        <p:spPr>
          <a:xfrm rot="5400000">
            <a:off x="4320382" y="224631"/>
            <a:ext cx="431800" cy="7704137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Concepto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algn="ctr">
              <a:spcBef>
                <a:spcPts val="580"/>
              </a:spcBef>
              <a:buNone/>
              <a:defRPr/>
            </a:pPr>
            <a:r>
              <a:rPr lang="es-ES" dirty="0">
                <a:latin typeface="Cambria" pitchFamily="18" charset="0"/>
              </a:rPr>
              <a:t>Enfermedades de causa genética</a:t>
            </a:r>
          </a:p>
          <a:p>
            <a:pPr marL="274320" indent="-274320" algn="ctr">
              <a:spcBef>
                <a:spcPts val="580"/>
              </a:spcBef>
              <a:buNone/>
              <a:defRPr/>
            </a:pPr>
            <a:endParaRPr lang="es-ES" dirty="0"/>
          </a:p>
          <a:p>
            <a:pPr marL="274320" indent="-274320" algn="ctr">
              <a:spcBef>
                <a:spcPts val="580"/>
              </a:spcBef>
              <a:buNone/>
              <a:defRPr/>
            </a:pPr>
            <a:endParaRPr lang="es-ES" dirty="0"/>
          </a:p>
          <a:p>
            <a:pPr marL="274320" indent="-274320" algn="ctr">
              <a:spcBef>
                <a:spcPts val="580"/>
              </a:spcBef>
              <a:buNone/>
              <a:defRPr/>
            </a:pPr>
            <a:r>
              <a:rPr lang="es-ES" dirty="0">
                <a:latin typeface="Cambria" pitchFamily="18" charset="0"/>
              </a:rPr>
              <a:t>Defecto </a:t>
            </a:r>
            <a:r>
              <a:rPr lang="es-ES" b="1" dirty="0">
                <a:solidFill>
                  <a:schemeClr val="tx2"/>
                </a:solidFill>
                <a:latin typeface="Cambria" pitchFamily="18" charset="0"/>
              </a:rPr>
              <a:t>cuantitativo/cualitativo</a:t>
            </a:r>
            <a:r>
              <a:rPr lang="es-ES" b="1" dirty="0">
                <a:latin typeface="Cambria" pitchFamily="18" charset="0"/>
              </a:rPr>
              <a:t> </a:t>
            </a:r>
            <a:r>
              <a:rPr lang="es-ES" dirty="0">
                <a:latin typeface="Cambria" pitchFamily="18" charset="0"/>
              </a:rPr>
              <a:t>del Sistema Inmunitario</a:t>
            </a:r>
          </a:p>
          <a:p>
            <a:pPr marL="274320" indent="-274320" algn="ctr">
              <a:spcBef>
                <a:spcPts val="580"/>
              </a:spcBef>
              <a:buNone/>
              <a:defRPr/>
            </a:pPr>
            <a:endParaRPr lang="es-ES" sz="2800" dirty="0"/>
          </a:p>
          <a:p>
            <a:pPr marL="274320" indent="-274320" algn="ctr">
              <a:spcBef>
                <a:spcPts val="580"/>
              </a:spcBef>
              <a:buNone/>
              <a:defRPr/>
            </a:pPr>
            <a:endParaRPr lang="es-ES" sz="2800" dirty="0"/>
          </a:p>
          <a:p>
            <a:pPr marL="274320" indent="-274320" algn="ctr">
              <a:spcBef>
                <a:spcPts val="580"/>
              </a:spcBef>
              <a:buNone/>
              <a:defRPr/>
            </a:pPr>
            <a:r>
              <a:rPr lang="es-ES" dirty="0">
                <a:latin typeface="Cambria" pitchFamily="18" charset="0"/>
              </a:rPr>
              <a:t>Alteración de sus funciones</a:t>
            </a:r>
          </a:p>
          <a:p>
            <a:pPr algn="ctr">
              <a:buNone/>
            </a:pP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>
            <a:off x="4427984" y="2348880"/>
            <a:ext cx="288925" cy="69056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4499992" y="4509120"/>
            <a:ext cx="288925" cy="69056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Estudio inmunitario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s-ES" sz="2600" dirty="0" smtClean="0">
                <a:latin typeface="Cambria" pitchFamily="18" charset="0"/>
              </a:rPr>
              <a:t>Hemograma: </a:t>
            </a:r>
            <a:r>
              <a:rPr lang="es-ES" sz="2600" dirty="0" err="1" smtClean="0">
                <a:latin typeface="Cambria" pitchFamily="18" charset="0"/>
              </a:rPr>
              <a:t>Hb</a:t>
            </a:r>
            <a:r>
              <a:rPr lang="es-ES" sz="2600" dirty="0" smtClean="0">
                <a:latin typeface="Cambria" pitchFamily="18" charset="0"/>
              </a:rPr>
              <a:t> 10 mg/dl, </a:t>
            </a:r>
            <a:r>
              <a:rPr lang="es-ES" sz="2600" b="1" dirty="0" err="1" smtClean="0">
                <a:latin typeface="Cambria" pitchFamily="18" charset="0"/>
              </a:rPr>
              <a:t>Neutrofilos</a:t>
            </a:r>
            <a:r>
              <a:rPr lang="es-ES" sz="2600" b="1" dirty="0" smtClean="0">
                <a:latin typeface="Cambria" pitchFamily="18" charset="0"/>
              </a:rPr>
              <a:t> 300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s-ES" sz="2600" dirty="0" smtClean="0">
                <a:latin typeface="Cambria" pitchFamily="18" charset="0"/>
              </a:rPr>
              <a:t> Inmunoglobulinas: </a:t>
            </a:r>
            <a:r>
              <a:rPr lang="es-ES" sz="2600" b="1" dirty="0" err="1" smtClean="0">
                <a:latin typeface="Cambria" pitchFamily="18" charset="0"/>
              </a:rPr>
              <a:t>IgG</a:t>
            </a:r>
            <a:r>
              <a:rPr lang="es-ES" sz="2600" b="1" dirty="0" smtClean="0">
                <a:latin typeface="Cambria" pitchFamily="18" charset="0"/>
              </a:rPr>
              <a:t> 526 mg/dl, </a:t>
            </a:r>
            <a:r>
              <a:rPr lang="es-ES" sz="2600" b="1" dirty="0" err="1" smtClean="0">
                <a:latin typeface="Cambria" pitchFamily="18" charset="0"/>
              </a:rPr>
              <a:t>IgA</a:t>
            </a:r>
            <a:r>
              <a:rPr lang="es-ES" sz="2600" b="1" dirty="0" smtClean="0">
                <a:latin typeface="Cambria" pitchFamily="18" charset="0"/>
              </a:rPr>
              <a:t> &lt;10 mg/dl, </a:t>
            </a:r>
            <a:r>
              <a:rPr lang="es-ES" sz="2600" b="1" dirty="0" err="1" smtClean="0">
                <a:latin typeface="Cambria" pitchFamily="18" charset="0"/>
              </a:rPr>
              <a:t>IgM</a:t>
            </a:r>
            <a:r>
              <a:rPr lang="es-ES" sz="2600" b="1" dirty="0" smtClean="0">
                <a:latin typeface="Cambria" pitchFamily="18" charset="0"/>
              </a:rPr>
              <a:t> 35 mg/dl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s-ES" sz="2600" dirty="0" smtClean="0">
                <a:latin typeface="Cambria" pitchFamily="18" charset="0"/>
              </a:rPr>
              <a:t> </a:t>
            </a:r>
            <a:r>
              <a:rPr lang="es-ES" sz="2600" dirty="0" err="1" smtClean="0">
                <a:latin typeface="Cambria" pitchFamily="18" charset="0"/>
              </a:rPr>
              <a:t>Inmunofenotipo</a:t>
            </a:r>
            <a:r>
              <a:rPr lang="es-ES" sz="2600" dirty="0" smtClean="0">
                <a:latin typeface="Cambria" pitchFamily="18" charset="0"/>
              </a:rPr>
              <a:t> linfocitario: CD3+ 96%: CD4 70%, CD8 23%, </a:t>
            </a:r>
            <a:r>
              <a:rPr lang="es-ES" sz="2600" b="1" dirty="0" smtClean="0">
                <a:latin typeface="Cambria" pitchFamily="18" charset="0"/>
              </a:rPr>
              <a:t>CD19 0%</a:t>
            </a:r>
            <a:r>
              <a:rPr lang="es-ES" sz="2600" dirty="0" smtClean="0">
                <a:latin typeface="Cambria" pitchFamily="18" charset="0"/>
              </a:rPr>
              <a:t>, CD56 1%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s-ES" sz="2600" dirty="0" smtClean="0">
                <a:latin typeface="Cambria" pitchFamily="18" charset="0"/>
              </a:rPr>
              <a:t> Función </a:t>
            </a:r>
            <a:r>
              <a:rPr lang="es-ES" sz="2600" dirty="0" err="1" smtClean="0">
                <a:latin typeface="Cambria" pitchFamily="18" charset="0"/>
              </a:rPr>
              <a:t>linfoproliferativa</a:t>
            </a:r>
            <a:r>
              <a:rPr lang="es-ES" sz="2600" dirty="0" smtClean="0">
                <a:latin typeface="Cambria" pitchFamily="18" charset="0"/>
              </a:rPr>
              <a:t> : normal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s-ES" dirty="0" smtClean="0"/>
          </a:p>
          <a:p>
            <a:pPr marL="0" indent="0" algn="ctr">
              <a:spcBef>
                <a:spcPts val="580"/>
              </a:spcBef>
              <a:buNone/>
              <a:defRPr/>
            </a:pPr>
            <a:r>
              <a:rPr lang="es-ES" sz="3400" b="1" dirty="0" err="1" smtClean="0">
                <a:solidFill>
                  <a:schemeClr val="tx2"/>
                </a:solidFill>
                <a:latin typeface="Cambria" pitchFamily="18" charset="0"/>
              </a:rPr>
              <a:t>Agammaglobulinemia</a:t>
            </a:r>
            <a:r>
              <a:rPr lang="es-ES" sz="3400" b="1" dirty="0" smtClean="0">
                <a:solidFill>
                  <a:schemeClr val="tx2"/>
                </a:solidFill>
                <a:latin typeface="Cambria" pitchFamily="18" charset="0"/>
              </a:rPr>
              <a:t> ligada al X (ALX)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Evolución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sz="3000" dirty="0" smtClean="0">
                <a:latin typeface="Cambria" pitchFamily="18" charset="0"/>
              </a:rPr>
              <a:t>Recuperación tras el episodio</a:t>
            </a:r>
          </a:p>
          <a:p>
            <a:r>
              <a:rPr lang="es-ES" sz="3000" dirty="0" smtClean="0">
                <a:latin typeface="Cambria" pitchFamily="18" charset="0"/>
              </a:rPr>
              <a:t>Tratamiento sustitutivo con </a:t>
            </a:r>
            <a:r>
              <a:rPr lang="es-ES" sz="3000" b="1" dirty="0" smtClean="0">
                <a:solidFill>
                  <a:schemeClr val="tx2"/>
                </a:solidFill>
                <a:latin typeface="Cambria" pitchFamily="18" charset="0"/>
              </a:rPr>
              <a:t>gammaglobulina</a:t>
            </a:r>
            <a:r>
              <a:rPr lang="es-ES" sz="3000" b="1" dirty="0" smtClean="0">
                <a:latin typeface="Cambria" pitchFamily="18" charset="0"/>
              </a:rPr>
              <a:t> </a:t>
            </a:r>
            <a:r>
              <a:rPr lang="es-ES" sz="3000" dirty="0" smtClean="0">
                <a:latin typeface="Cambria" pitchFamily="18" charset="0"/>
              </a:rPr>
              <a:t>(intravenosa c/3-4 semanas; subcutánea c/semana)</a:t>
            </a:r>
          </a:p>
          <a:p>
            <a:endParaRPr lang="es-ES" sz="3600" b="1" dirty="0" smtClean="0">
              <a:latin typeface="Cambria" pitchFamily="18" charset="0"/>
            </a:endParaRPr>
          </a:p>
          <a:p>
            <a:r>
              <a:rPr lang="es-ES" b="1" dirty="0" smtClean="0">
                <a:latin typeface="Cambria" pitchFamily="18" charset="0"/>
              </a:rPr>
              <a:t>Se confirma ALX: mutación gen </a:t>
            </a:r>
            <a:r>
              <a:rPr lang="es-ES" b="1" dirty="0" err="1" smtClean="0">
                <a:latin typeface="Cambria" pitchFamily="18" charset="0"/>
              </a:rPr>
              <a:t>BtK</a:t>
            </a:r>
            <a:endParaRPr lang="es-ES" b="1" dirty="0" smtClean="0">
              <a:latin typeface="Cambria" pitchFamily="18" charset="0"/>
            </a:endParaRPr>
          </a:p>
          <a:p>
            <a:endParaRPr lang="es-ES" dirty="0" smtClean="0">
              <a:latin typeface="Cambria" pitchFamily="18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es-ES" sz="3000" dirty="0" smtClean="0">
                <a:latin typeface="Cambria" pitchFamily="18" charset="0"/>
              </a:rPr>
              <a:t>Lactante mujer de 5 meses con síntomas catarrales y dificultad respiratoria últimos 5-6 días</a:t>
            </a:r>
          </a:p>
          <a:p>
            <a:endParaRPr lang="es-ES" sz="2800" dirty="0" smtClean="0">
              <a:latin typeface="Cambria" pitchFamily="18" charset="0"/>
            </a:endParaRP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600" u="sng" dirty="0" smtClean="0">
                <a:latin typeface="Cambria" pitchFamily="18" charset="0"/>
              </a:rPr>
              <a:t>Antecedentes familiares</a:t>
            </a:r>
            <a:r>
              <a:rPr lang="es-ES" sz="2600" dirty="0" smtClean="0">
                <a:latin typeface="Cambria" pitchFamily="18" charset="0"/>
              </a:rPr>
              <a:t>:</a:t>
            </a: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s-ES" sz="2600" dirty="0" smtClean="0">
                <a:latin typeface="Cambria" pitchFamily="18" charset="0"/>
              </a:rPr>
              <a:t>No consanguinidad</a:t>
            </a: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s-ES" sz="2600" dirty="0" smtClean="0">
                <a:latin typeface="Cambria" pitchFamily="18" charset="0"/>
              </a:rPr>
              <a:t>Madre con asma bronquial y dermatitis de contacto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600" dirty="0" smtClean="0">
                <a:latin typeface="Cambria" pitchFamily="18" charset="0"/>
              </a:rPr>
              <a:t>Gestación por FIV. Ecografía de semana 20: </a:t>
            </a:r>
            <a:r>
              <a:rPr lang="es-ES" sz="2600" b="1" dirty="0" smtClean="0">
                <a:latin typeface="Cambria" pitchFamily="18" charset="0"/>
              </a:rPr>
              <a:t>acortamiento de huesos largos</a:t>
            </a:r>
            <a:r>
              <a:rPr lang="es-ES" sz="2600" dirty="0" smtClean="0">
                <a:latin typeface="Cambria" pitchFamily="18" charset="0"/>
              </a:rPr>
              <a:t>. Cesárea a término. PN 3500 g, </a:t>
            </a:r>
            <a:r>
              <a:rPr lang="es-ES" sz="2600" b="1" dirty="0" smtClean="0">
                <a:latin typeface="Cambria" pitchFamily="18" charset="0"/>
              </a:rPr>
              <a:t>TN 43 cm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600" dirty="0" smtClean="0">
                <a:latin typeface="Cambria" pitchFamily="18" charset="0"/>
              </a:rPr>
              <a:t>Seguimiento por talla baja y sospecha de displasia ósea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600" b="1" dirty="0" smtClean="0">
                <a:solidFill>
                  <a:schemeClr val="tx2"/>
                </a:solidFill>
                <a:latin typeface="Cambria" pitchFamily="18" charset="0"/>
              </a:rPr>
              <a:t>OMA a los 3 meses</a:t>
            </a:r>
            <a:r>
              <a:rPr lang="es-ES" sz="2600" dirty="0" smtClean="0">
                <a:latin typeface="Cambria" pitchFamily="18" charset="0"/>
              </a:rPr>
              <a:t>. Tratamiento 1 mes por otorrea persistente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600" b="1" dirty="0" err="1" smtClean="0">
                <a:latin typeface="Cambria" pitchFamily="18" charset="0"/>
              </a:rPr>
              <a:t>Eritrodermia</a:t>
            </a:r>
            <a:r>
              <a:rPr lang="es-ES" sz="2600" dirty="0" smtClean="0">
                <a:latin typeface="Cambria" pitchFamily="18" charset="0"/>
              </a:rPr>
              <a:t> </a:t>
            </a:r>
            <a:r>
              <a:rPr lang="es-ES" sz="2600" dirty="0" err="1" smtClean="0">
                <a:latin typeface="Cambria" pitchFamily="18" charset="0"/>
              </a:rPr>
              <a:t>descamativa</a:t>
            </a:r>
            <a:r>
              <a:rPr lang="es-ES" sz="2600" dirty="0" smtClean="0">
                <a:latin typeface="Cambria" pitchFamily="18" charset="0"/>
              </a:rPr>
              <a:t> muy pruriginosa </a:t>
            </a:r>
            <a:r>
              <a:rPr lang="es-ES" sz="2600" dirty="0" smtClean="0">
                <a:latin typeface="Cambria" pitchFamily="18" charset="0"/>
                <a:sym typeface="Wingdings" pitchFamily="2" charset="2"/>
              </a:rPr>
              <a:t> ¿Dermatitis atópica?</a:t>
            </a:r>
            <a:endParaRPr lang="es-ES" sz="2600" dirty="0" smtClean="0">
              <a:latin typeface="Cambria" pitchFamily="18" charset="0"/>
            </a:endParaRPr>
          </a:p>
          <a:p>
            <a:pPr>
              <a:buNone/>
            </a:pPr>
            <a:endParaRPr lang="es-ES" sz="2800" dirty="0" smtClean="0">
              <a:latin typeface="Cambria" pitchFamily="18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Exploraciones complementarias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580"/>
              </a:spcBef>
              <a:defRPr/>
            </a:pPr>
            <a:r>
              <a:rPr lang="es-ES" sz="2600" dirty="0" err="1" smtClean="0">
                <a:latin typeface="Cambria" pitchFamily="18" charset="0"/>
              </a:rPr>
              <a:t>Hb</a:t>
            </a:r>
            <a:r>
              <a:rPr lang="es-ES" sz="2600" dirty="0" smtClean="0">
                <a:latin typeface="Cambria" pitchFamily="18" charset="0"/>
              </a:rPr>
              <a:t> 10.9 g/dl, Leucocitos 12500 (</a:t>
            </a:r>
            <a:r>
              <a:rPr lang="es-ES" sz="2600" b="1" dirty="0" err="1" smtClean="0">
                <a:latin typeface="Cambria" pitchFamily="18" charset="0"/>
              </a:rPr>
              <a:t>Eo</a:t>
            </a:r>
            <a:r>
              <a:rPr lang="es-ES" sz="2600" b="1" dirty="0" smtClean="0">
                <a:latin typeface="Cambria" pitchFamily="18" charset="0"/>
              </a:rPr>
              <a:t> 18.3%</a:t>
            </a:r>
            <a:r>
              <a:rPr lang="es-ES" sz="2600" dirty="0" smtClean="0">
                <a:latin typeface="Cambria" pitchFamily="18" charset="0"/>
              </a:rPr>
              <a:t>), Plaquetas 121000. PCR 2.4 mg/</a:t>
            </a:r>
            <a:r>
              <a:rPr lang="es-ES" sz="2600" dirty="0">
                <a:latin typeface="Cambria" pitchFamily="18" charset="0"/>
              </a:rPr>
              <a:t>d</a:t>
            </a:r>
            <a:r>
              <a:rPr lang="es-ES" sz="2600" dirty="0" smtClean="0">
                <a:latin typeface="Cambria" pitchFamily="18" charset="0"/>
              </a:rPr>
              <a:t>l, VSG 4 mm/h. GOT 54, GPT 46 UI/l</a:t>
            </a: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defRPr/>
            </a:pPr>
            <a:r>
              <a:rPr lang="es-ES" sz="2600" u="sng" dirty="0" err="1" smtClean="0">
                <a:latin typeface="Cambria" pitchFamily="18" charset="0"/>
              </a:rPr>
              <a:t>Rx</a:t>
            </a:r>
            <a:r>
              <a:rPr lang="es-ES" sz="2600" u="sng" dirty="0" smtClean="0">
                <a:latin typeface="Cambria" pitchFamily="18" charset="0"/>
              </a:rPr>
              <a:t> de tórax</a:t>
            </a:r>
            <a:r>
              <a:rPr lang="es-ES" sz="2600" dirty="0" smtClean="0">
                <a:latin typeface="Cambria" pitchFamily="18" charset="0"/>
              </a:rPr>
              <a:t>: infiltrados bilaterales, </a:t>
            </a:r>
            <a:r>
              <a:rPr lang="es-ES" sz="2600" dirty="0" err="1" smtClean="0">
                <a:latin typeface="Cambria" pitchFamily="18" charset="0"/>
              </a:rPr>
              <a:t>atelectasia</a:t>
            </a:r>
            <a:r>
              <a:rPr lang="es-ES" sz="2600" dirty="0" smtClean="0">
                <a:latin typeface="Cambria" pitchFamily="18" charset="0"/>
              </a:rPr>
              <a:t> LSD</a:t>
            </a: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defRPr/>
            </a:pPr>
            <a:r>
              <a:rPr lang="es-ES" sz="2600" u="sng" dirty="0" smtClean="0">
                <a:latin typeface="Cambria" pitchFamily="18" charset="0"/>
              </a:rPr>
              <a:t>TC torácico</a:t>
            </a:r>
            <a:r>
              <a:rPr lang="es-ES" sz="2600" dirty="0" smtClean="0">
                <a:latin typeface="Cambria" pitchFamily="18" charset="0"/>
              </a:rPr>
              <a:t>: </a:t>
            </a:r>
            <a:r>
              <a:rPr lang="es-ES" sz="2600" b="1" dirty="0" err="1" smtClean="0">
                <a:solidFill>
                  <a:schemeClr val="tx2"/>
                </a:solidFill>
                <a:latin typeface="Cambria" pitchFamily="18" charset="0"/>
              </a:rPr>
              <a:t>atelectasias</a:t>
            </a:r>
            <a:r>
              <a:rPr lang="es-ES" sz="2600" b="1" dirty="0" smtClean="0">
                <a:solidFill>
                  <a:schemeClr val="tx2"/>
                </a:solidFill>
                <a:latin typeface="Cambria" pitchFamily="18" charset="0"/>
              </a:rPr>
              <a:t> múltiples LSD, LSI, LII. Infiltrados parcheados en vidrio deslustrado en lóbulos inferiores</a:t>
            </a:r>
          </a:p>
          <a:p>
            <a:pPr marL="274320" indent="-274320">
              <a:lnSpc>
                <a:spcPct val="110000"/>
              </a:lnSpc>
              <a:spcBef>
                <a:spcPts val="580"/>
              </a:spcBef>
              <a:defRPr/>
            </a:pPr>
            <a:r>
              <a:rPr lang="es-ES" sz="2600" u="sng" dirty="0" smtClean="0">
                <a:latin typeface="Cambria" pitchFamily="18" charset="0"/>
              </a:rPr>
              <a:t>BAL</a:t>
            </a:r>
            <a:r>
              <a:rPr lang="es-ES" sz="2600" dirty="0" smtClean="0">
                <a:latin typeface="Cambria" pitchFamily="18" charset="0"/>
              </a:rPr>
              <a:t>: PCR </a:t>
            </a:r>
            <a:r>
              <a:rPr lang="es-ES" sz="2600" b="1" dirty="0" err="1" smtClean="0">
                <a:latin typeface="Cambria" pitchFamily="18" charset="0"/>
              </a:rPr>
              <a:t>parainfluenza</a:t>
            </a:r>
            <a:r>
              <a:rPr lang="es-ES" sz="2600" b="1" dirty="0" smtClean="0">
                <a:latin typeface="Cambria" pitchFamily="18" charset="0"/>
              </a:rPr>
              <a:t> y rinovirus</a:t>
            </a:r>
            <a:r>
              <a:rPr lang="es-ES" sz="2600" dirty="0" smtClean="0">
                <a:latin typeface="Cambria" pitchFamily="18" charset="0"/>
              </a:rPr>
              <a:t> positivas</a:t>
            </a:r>
          </a:p>
          <a:p>
            <a:pPr marL="274320" indent="-274320">
              <a:lnSpc>
                <a:spcPct val="110000"/>
              </a:lnSpc>
              <a:spcBef>
                <a:spcPts val="580"/>
              </a:spcBef>
              <a:defRPr/>
            </a:pPr>
            <a:r>
              <a:rPr lang="es-ES" sz="2600" u="sng" dirty="0" smtClean="0">
                <a:latin typeface="Cambria" pitchFamily="18" charset="0"/>
              </a:rPr>
              <a:t>Serologías</a:t>
            </a:r>
            <a:r>
              <a:rPr lang="es-ES" sz="2600" dirty="0" smtClean="0">
                <a:latin typeface="Cambria" pitchFamily="18" charset="0"/>
              </a:rPr>
              <a:t>: respiratorias, VEB, CMV, VIH negativas</a:t>
            </a:r>
          </a:p>
          <a:p>
            <a:pPr marL="274320" indent="-274320">
              <a:lnSpc>
                <a:spcPct val="110000"/>
              </a:lnSpc>
              <a:spcBef>
                <a:spcPts val="580"/>
              </a:spcBef>
              <a:defRPr/>
            </a:pPr>
            <a:r>
              <a:rPr lang="es-ES" sz="2600" u="sng" dirty="0" smtClean="0">
                <a:latin typeface="Cambria" pitchFamily="18" charset="0"/>
              </a:rPr>
              <a:t>Biopsia cutánea</a:t>
            </a:r>
            <a:r>
              <a:rPr lang="es-ES" sz="2600" dirty="0" smtClean="0">
                <a:latin typeface="Cambria" pitchFamily="18" charset="0"/>
              </a:rPr>
              <a:t>: lesiones </a:t>
            </a:r>
            <a:r>
              <a:rPr lang="es-ES" sz="2600" dirty="0" err="1" smtClean="0">
                <a:latin typeface="Cambria" pitchFamily="18" charset="0"/>
              </a:rPr>
              <a:t>ictiosiformes</a:t>
            </a:r>
            <a:r>
              <a:rPr lang="es-ES" sz="2600" dirty="0" smtClean="0">
                <a:latin typeface="Cambria" pitchFamily="18" charset="0"/>
              </a:rPr>
              <a:t> con dermatitis eccematosa sobreañadida</a:t>
            </a:r>
          </a:p>
          <a:p>
            <a:pPr marL="274320" indent="-274320">
              <a:lnSpc>
                <a:spcPct val="110000"/>
              </a:lnSpc>
              <a:spcBef>
                <a:spcPts val="580"/>
              </a:spcBef>
              <a:defRPr/>
            </a:pPr>
            <a:r>
              <a:rPr lang="es-ES" sz="2600" u="sng" dirty="0" err="1" smtClean="0">
                <a:latin typeface="Cambria" pitchFamily="18" charset="0"/>
              </a:rPr>
              <a:t>Rx</a:t>
            </a:r>
            <a:r>
              <a:rPr lang="es-ES" sz="2600" u="sng" dirty="0" smtClean="0">
                <a:latin typeface="Cambria" pitchFamily="18" charset="0"/>
              </a:rPr>
              <a:t> de cráneo y muñecas</a:t>
            </a:r>
            <a:r>
              <a:rPr lang="es-ES" sz="2600" dirty="0" smtClean="0">
                <a:latin typeface="Cambria" pitchFamily="18" charset="0"/>
              </a:rPr>
              <a:t>: normales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Estudio inmunitario y genético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defRPr/>
            </a:pPr>
            <a:r>
              <a:rPr lang="es-ES" sz="2600" dirty="0" err="1" smtClean="0">
                <a:latin typeface="Cambria" pitchFamily="18" charset="0"/>
              </a:rPr>
              <a:t>IgG</a:t>
            </a:r>
            <a:r>
              <a:rPr lang="es-ES" sz="2600" dirty="0" smtClean="0">
                <a:latin typeface="Cambria" pitchFamily="18" charset="0"/>
              </a:rPr>
              <a:t> 697 mg/dl, </a:t>
            </a:r>
            <a:r>
              <a:rPr lang="es-ES" sz="2600" dirty="0" err="1" smtClean="0">
                <a:latin typeface="Cambria" pitchFamily="18" charset="0"/>
              </a:rPr>
              <a:t>IgA</a:t>
            </a:r>
            <a:r>
              <a:rPr lang="es-ES" sz="2600" dirty="0" smtClean="0">
                <a:latin typeface="Cambria" pitchFamily="18" charset="0"/>
              </a:rPr>
              <a:t> 71.5 mg/dl, </a:t>
            </a:r>
            <a:r>
              <a:rPr lang="es-ES" sz="2600" dirty="0" err="1" smtClean="0">
                <a:latin typeface="Cambria" pitchFamily="18" charset="0"/>
              </a:rPr>
              <a:t>IgM</a:t>
            </a:r>
            <a:r>
              <a:rPr lang="es-ES" sz="2600" dirty="0" smtClean="0">
                <a:latin typeface="Cambria" pitchFamily="18" charset="0"/>
              </a:rPr>
              <a:t> 100 mg/dl, </a:t>
            </a:r>
            <a:r>
              <a:rPr lang="es-ES" sz="2600" b="1" dirty="0" err="1" smtClean="0">
                <a:latin typeface="Cambria" pitchFamily="18" charset="0"/>
              </a:rPr>
              <a:t>IgE</a:t>
            </a:r>
            <a:r>
              <a:rPr lang="es-ES" sz="2600" b="1" dirty="0" smtClean="0">
                <a:latin typeface="Cambria" pitchFamily="18" charset="0"/>
              </a:rPr>
              <a:t> 112 UI/ml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600" dirty="0" smtClean="0">
                <a:latin typeface="Cambria" pitchFamily="18" charset="0"/>
              </a:rPr>
              <a:t>Linfocitos T (CD3+) </a:t>
            </a:r>
            <a:r>
              <a:rPr lang="es-ES" sz="2600" b="1" dirty="0" smtClean="0">
                <a:latin typeface="Cambria" pitchFamily="18" charset="0"/>
              </a:rPr>
              <a:t>1163</a:t>
            </a:r>
            <a:r>
              <a:rPr lang="es-ES" sz="2600" dirty="0" smtClean="0">
                <a:latin typeface="Cambria" pitchFamily="18" charset="0"/>
              </a:rPr>
              <a:t> (57%), Linfocitos B </a:t>
            </a:r>
            <a:r>
              <a:rPr lang="es-ES" sz="2600" b="1" dirty="0" smtClean="0">
                <a:latin typeface="Cambria" pitchFamily="18" charset="0"/>
              </a:rPr>
              <a:t>286</a:t>
            </a:r>
            <a:r>
              <a:rPr lang="es-ES" sz="2600" dirty="0" smtClean="0">
                <a:latin typeface="Cambria" pitchFamily="18" charset="0"/>
              </a:rPr>
              <a:t> (14%), Células NK </a:t>
            </a:r>
            <a:r>
              <a:rPr lang="es-ES" sz="2600" b="1" dirty="0" smtClean="0">
                <a:latin typeface="Cambria" pitchFamily="18" charset="0"/>
              </a:rPr>
              <a:t>530</a:t>
            </a:r>
            <a:r>
              <a:rPr lang="es-ES" sz="2600" dirty="0" smtClean="0">
                <a:latin typeface="Cambria" pitchFamily="18" charset="0"/>
              </a:rPr>
              <a:t> (26%)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600" dirty="0" smtClean="0">
                <a:latin typeface="Cambria" pitchFamily="18" charset="0"/>
              </a:rPr>
              <a:t>CD4 </a:t>
            </a:r>
            <a:r>
              <a:rPr lang="es-ES" sz="2600" b="1" dirty="0" smtClean="0">
                <a:solidFill>
                  <a:schemeClr val="tx2"/>
                </a:solidFill>
                <a:latin typeface="Cambria" pitchFamily="18" charset="0"/>
              </a:rPr>
              <a:t>1061</a:t>
            </a:r>
            <a:r>
              <a:rPr lang="es-ES" sz="2600" dirty="0" smtClean="0">
                <a:latin typeface="Cambria" pitchFamily="18" charset="0"/>
              </a:rPr>
              <a:t> (52%), CD8 </a:t>
            </a:r>
            <a:r>
              <a:rPr lang="es-ES" sz="2600" b="1" dirty="0" smtClean="0">
                <a:solidFill>
                  <a:schemeClr val="tx2"/>
                </a:solidFill>
                <a:latin typeface="Cambria" pitchFamily="18" charset="0"/>
              </a:rPr>
              <a:t>102</a:t>
            </a:r>
            <a:r>
              <a:rPr lang="es-ES" sz="2600" dirty="0" smtClean="0">
                <a:latin typeface="Cambria" pitchFamily="18" charset="0"/>
              </a:rPr>
              <a:t> (5%), CD4/CD8 10.4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600" dirty="0" smtClean="0">
                <a:latin typeface="Cambria" pitchFamily="18" charset="0"/>
              </a:rPr>
              <a:t>ADA (</a:t>
            </a:r>
            <a:r>
              <a:rPr lang="es-ES" sz="2600" dirty="0" err="1" smtClean="0">
                <a:latin typeface="Cambria" pitchFamily="18" charset="0"/>
              </a:rPr>
              <a:t>adenosin</a:t>
            </a:r>
            <a:r>
              <a:rPr lang="es-ES" sz="2600" dirty="0" smtClean="0">
                <a:latin typeface="Cambria" pitchFamily="18" charset="0"/>
              </a:rPr>
              <a:t> </a:t>
            </a:r>
            <a:r>
              <a:rPr lang="es-ES" sz="2600" dirty="0" err="1" smtClean="0">
                <a:latin typeface="Cambria" pitchFamily="18" charset="0"/>
              </a:rPr>
              <a:t>deaminasa</a:t>
            </a:r>
            <a:r>
              <a:rPr lang="es-ES" sz="2600" dirty="0" smtClean="0">
                <a:latin typeface="Cambria" pitchFamily="18" charset="0"/>
              </a:rPr>
              <a:t>) 40.1 UI/l</a:t>
            </a:r>
          </a:p>
          <a:p>
            <a:pPr marL="274320" indent="-274320">
              <a:spcBef>
                <a:spcPts val="580"/>
              </a:spcBef>
              <a:defRPr/>
            </a:pPr>
            <a:endParaRPr lang="es-ES" sz="2600" dirty="0" smtClean="0">
              <a:latin typeface="Cambria" pitchFamily="18" charset="0"/>
            </a:endParaRP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600" dirty="0" smtClean="0">
                <a:latin typeface="Cambria" pitchFamily="18" charset="0"/>
              </a:rPr>
              <a:t>Cariotipo 46XX (normal)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600" i="1" dirty="0" smtClean="0">
                <a:latin typeface="Cambria" pitchFamily="18" charset="0"/>
              </a:rPr>
              <a:t>Estudio genético …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s-ES" dirty="0" err="1" smtClean="0"/>
              <a:t>Inmunofenotipo</a:t>
            </a:r>
            <a:r>
              <a:rPr lang="es-ES" dirty="0" smtClean="0"/>
              <a:t>: valores normales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2089150"/>
            <a:ext cx="89868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2627313" y="2060575"/>
            <a:ext cx="914400" cy="3384550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Cambria" pitchFamily="18" charset="0"/>
              </a:rPr>
              <a:t>Sospecha de IDCG </a:t>
            </a:r>
            <a:r>
              <a:rPr lang="es-ES" sz="2400" dirty="0" smtClean="0">
                <a:latin typeface="Cambria" pitchFamily="18" charset="0"/>
                <a:sym typeface="Wingdings" pitchFamily="2" charset="2"/>
              </a:rPr>
              <a:t> </a:t>
            </a:r>
            <a:r>
              <a:rPr lang="es-ES" sz="2400" b="1" dirty="0" smtClean="0">
                <a:latin typeface="Cambria" pitchFamily="18" charset="0"/>
                <a:sym typeface="Wingdings" pitchFamily="2" charset="2"/>
              </a:rPr>
              <a:t>profilaxis</a:t>
            </a:r>
            <a:r>
              <a:rPr lang="es-ES" sz="2400" dirty="0" smtClean="0">
                <a:latin typeface="Cambria" pitchFamily="18" charset="0"/>
                <a:sym typeface="Wingdings" pitchFamily="2" charset="2"/>
              </a:rPr>
              <a:t> con: </a:t>
            </a:r>
            <a:r>
              <a:rPr lang="es-ES" sz="2400" dirty="0" err="1" smtClean="0">
                <a:latin typeface="Cambria" pitchFamily="18" charset="0"/>
                <a:sym typeface="Wingdings" pitchFamily="2" charset="2"/>
              </a:rPr>
              <a:t>cotrimoxazol</a:t>
            </a:r>
            <a:r>
              <a:rPr lang="es-ES" sz="2400" dirty="0" smtClean="0">
                <a:latin typeface="Cambria" pitchFamily="18" charset="0"/>
                <a:sym typeface="Wingdings" pitchFamily="2" charset="2"/>
              </a:rPr>
              <a:t>, </a:t>
            </a:r>
            <a:r>
              <a:rPr lang="es-ES" sz="2400" dirty="0" err="1" smtClean="0">
                <a:latin typeface="Cambria" pitchFamily="18" charset="0"/>
                <a:sym typeface="Wingdings" pitchFamily="2" charset="2"/>
              </a:rPr>
              <a:t>ganciclovir</a:t>
            </a:r>
            <a:r>
              <a:rPr lang="es-ES" sz="2400" dirty="0" smtClean="0">
                <a:latin typeface="Cambria" pitchFamily="18" charset="0"/>
                <a:sym typeface="Wingdings" pitchFamily="2" charset="2"/>
              </a:rPr>
              <a:t>, </a:t>
            </a:r>
            <a:r>
              <a:rPr lang="es-ES" sz="2400" b="1" dirty="0" smtClean="0">
                <a:latin typeface="Cambria" pitchFamily="18" charset="0"/>
                <a:sym typeface="Wingdings" pitchFamily="2" charset="2"/>
              </a:rPr>
              <a:t>tratamiento</a:t>
            </a:r>
            <a:r>
              <a:rPr lang="es-ES" sz="2400" dirty="0" smtClean="0">
                <a:latin typeface="Cambria" pitchFamily="18" charset="0"/>
                <a:sym typeface="Wingdings" pitchFamily="2" charset="2"/>
              </a:rPr>
              <a:t> con: </a:t>
            </a:r>
            <a:r>
              <a:rPr lang="es-ES" sz="2400" dirty="0" err="1" smtClean="0">
                <a:latin typeface="Cambria" pitchFamily="18" charset="0"/>
                <a:sym typeface="Wingdings" pitchFamily="2" charset="2"/>
              </a:rPr>
              <a:t>cefepime</a:t>
            </a:r>
            <a:r>
              <a:rPr lang="es-ES" sz="2400" dirty="0" smtClean="0">
                <a:latin typeface="Cambria" pitchFamily="18" charset="0"/>
                <a:sym typeface="Wingdings" pitchFamily="2" charset="2"/>
              </a:rPr>
              <a:t>, </a:t>
            </a:r>
            <a:r>
              <a:rPr lang="es-ES" sz="2400" dirty="0" err="1" smtClean="0">
                <a:latin typeface="Cambria" pitchFamily="18" charset="0"/>
                <a:sym typeface="Wingdings" pitchFamily="2" charset="2"/>
              </a:rPr>
              <a:t>claritromicina</a:t>
            </a:r>
            <a:endParaRPr lang="es-ES" sz="2400" dirty="0" smtClean="0">
              <a:latin typeface="Cambria" pitchFamily="18" charset="0"/>
            </a:endParaRPr>
          </a:p>
          <a:p>
            <a:r>
              <a:rPr lang="es-ES" sz="2400" dirty="0" err="1" smtClean="0">
                <a:latin typeface="Cambria" pitchFamily="18" charset="0"/>
              </a:rPr>
              <a:t>Neumopatía</a:t>
            </a:r>
            <a:r>
              <a:rPr lang="es-ES" sz="2400" dirty="0" smtClean="0">
                <a:latin typeface="Cambria" pitchFamily="18" charset="0"/>
              </a:rPr>
              <a:t> </a:t>
            </a:r>
            <a:r>
              <a:rPr lang="es-ES" sz="2400" dirty="0" err="1" smtClean="0">
                <a:latin typeface="Cambria" pitchFamily="18" charset="0"/>
              </a:rPr>
              <a:t>persitente</a:t>
            </a:r>
            <a:r>
              <a:rPr lang="es-ES" sz="2400" dirty="0" smtClean="0">
                <a:latin typeface="Cambria" pitchFamily="18" charset="0"/>
              </a:rPr>
              <a:t> (</a:t>
            </a:r>
            <a:r>
              <a:rPr lang="es-ES" sz="2400" dirty="0" err="1" smtClean="0">
                <a:latin typeface="Cambria" pitchFamily="18" charset="0"/>
              </a:rPr>
              <a:t>parainfluenza</a:t>
            </a:r>
            <a:r>
              <a:rPr lang="es-ES" sz="2400" dirty="0" smtClean="0">
                <a:latin typeface="Cambria" pitchFamily="18" charset="0"/>
              </a:rPr>
              <a:t>) </a:t>
            </a:r>
            <a:r>
              <a:rPr lang="es-ES" sz="2400" dirty="0" smtClean="0">
                <a:latin typeface="Cambria" pitchFamily="18" charset="0"/>
                <a:sym typeface="Wingdings" pitchFamily="2" charset="2"/>
              </a:rPr>
              <a:t> </a:t>
            </a:r>
            <a:r>
              <a:rPr lang="es-ES" sz="2400" dirty="0" err="1" smtClean="0">
                <a:latin typeface="Cambria" pitchFamily="18" charset="0"/>
                <a:sym typeface="Wingdings" pitchFamily="2" charset="2"/>
              </a:rPr>
              <a:t>R</a:t>
            </a:r>
            <a:r>
              <a:rPr lang="es-ES" sz="2400" dirty="0" err="1" smtClean="0">
                <a:latin typeface="Cambria" pitchFamily="18" charset="0"/>
              </a:rPr>
              <a:t>ivabirina</a:t>
            </a:r>
            <a:endParaRPr lang="es-ES" sz="2400" dirty="0" smtClean="0">
              <a:latin typeface="Cambria" pitchFamily="18" charset="0"/>
            </a:endParaRPr>
          </a:p>
          <a:p>
            <a:r>
              <a:rPr lang="es-ES" sz="2400" dirty="0" smtClean="0">
                <a:latin typeface="Cambria" pitchFamily="18" charset="0"/>
              </a:rPr>
              <a:t>Corticoides </a:t>
            </a:r>
            <a:r>
              <a:rPr lang="es-ES" sz="2400" dirty="0" err="1" smtClean="0">
                <a:latin typeface="Cambria" pitchFamily="18" charset="0"/>
              </a:rPr>
              <a:t>ev</a:t>
            </a:r>
            <a:endParaRPr lang="es-ES" sz="2400" dirty="0" smtClean="0">
              <a:latin typeface="Cambria" pitchFamily="18" charset="0"/>
            </a:endParaRPr>
          </a:p>
          <a:p>
            <a:r>
              <a:rPr lang="es-ES" sz="2400" dirty="0" smtClean="0">
                <a:latin typeface="Cambria" pitchFamily="18" charset="0"/>
              </a:rPr>
              <a:t>Dermatitis severa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sz="2400" dirty="0" smtClean="0">
                <a:latin typeface="Cambria" pitchFamily="18" charset="0"/>
              </a:rPr>
              <a:t>Estudio</a:t>
            </a:r>
            <a:r>
              <a:rPr lang="es-ES" sz="2400" b="1" dirty="0" smtClean="0">
                <a:latin typeface="Cambria" pitchFamily="18" charset="0"/>
              </a:rPr>
              <a:t> </a:t>
            </a:r>
            <a:r>
              <a:rPr lang="es-ES" sz="2400" b="1" dirty="0" smtClean="0">
                <a:solidFill>
                  <a:schemeClr val="tx2"/>
                </a:solidFill>
                <a:latin typeface="Cambria" pitchFamily="18" charset="0"/>
              </a:rPr>
              <a:t>síndrome hipoplasia cartílago-pelo positivo</a:t>
            </a:r>
            <a:endParaRPr lang="es-E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es-ES" sz="2400" dirty="0" smtClean="0">
                <a:latin typeface="Cambria" pitchFamily="18" charset="0"/>
              </a:rPr>
              <a:t>Realizado </a:t>
            </a:r>
            <a:r>
              <a:rPr lang="es-ES" sz="2400" b="1" dirty="0" smtClean="0">
                <a:latin typeface="Cambria" pitchFamily="18" charset="0"/>
              </a:rPr>
              <a:t>TPH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2794"/>
          <a:stretch>
            <a:fillRect/>
          </a:stretch>
        </p:blipFill>
        <p:spPr bwMode="auto">
          <a:xfrm>
            <a:off x="3995936" y="2636912"/>
            <a:ext cx="302418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IDCG (SCID) 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sz="2800" dirty="0" smtClean="0">
                <a:latin typeface="Cambria" pitchFamily="18" charset="0"/>
              </a:rPr>
              <a:t>Lactante de &lt;3 meses desnutrido</a:t>
            </a:r>
          </a:p>
          <a:p>
            <a:pPr>
              <a:defRPr/>
            </a:pPr>
            <a:r>
              <a:rPr lang="es-ES" sz="2800" dirty="0" smtClean="0">
                <a:latin typeface="Cambria" pitchFamily="18" charset="0"/>
              </a:rPr>
              <a:t>Candidiasis</a:t>
            </a:r>
          </a:p>
          <a:p>
            <a:pPr>
              <a:defRPr/>
            </a:pPr>
            <a:r>
              <a:rPr lang="es-ES" sz="2800" dirty="0" smtClean="0">
                <a:latin typeface="Cambria" pitchFamily="18" charset="0"/>
              </a:rPr>
              <a:t>Gastroenteritis viral, infección pulmonar</a:t>
            </a:r>
          </a:p>
          <a:p>
            <a:pPr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Cambria" pitchFamily="18" charset="0"/>
              </a:rPr>
              <a:t>Ausencia de amígdalas ganglios o timo</a:t>
            </a:r>
          </a:p>
          <a:p>
            <a:pPr>
              <a:defRPr/>
            </a:pPr>
            <a:r>
              <a:rPr lang="es-ES" sz="2800" dirty="0" err="1" smtClean="0">
                <a:latin typeface="Cambria" pitchFamily="18" charset="0"/>
              </a:rPr>
              <a:t>Rash</a:t>
            </a:r>
            <a:r>
              <a:rPr lang="es-ES" sz="2800" dirty="0" smtClean="0">
                <a:latin typeface="Cambria" pitchFamily="18" charset="0"/>
              </a:rPr>
              <a:t>, </a:t>
            </a:r>
            <a:r>
              <a:rPr lang="es-ES" sz="2800" dirty="0" err="1" smtClean="0">
                <a:latin typeface="Cambria" pitchFamily="18" charset="0"/>
              </a:rPr>
              <a:t>hepatoesplenomegalia</a:t>
            </a:r>
            <a:r>
              <a:rPr lang="es-ES" sz="2800" dirty="0" smtClean="0">
                <a:latin typeface="Cambria" pitchFamily="18" charset="0"/>
              </a:rPr>
              <a:t>…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39750" y="4581525"/>
            <a:ext cx="3924300" cy="1412875"/>
          </a:xfrm>
          <a:prstGeom prst="rect">
            <a:avLst/>
          </a:prstGeom>
          <a:solidFill>
            <a:srgbClr val="F3F34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Paso 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transplacentario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 de LT maternos</a:t>
            </a:r>
          </a:p>
          <a:p>
            <a:pPr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SCID T-B- o T-B+</a:t>
            </a:r>
          </a:p>
          <a:p>
            <a:pPr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Clínicamente como 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GvHD</a:t>
            </a:r>
            <a:endParaRPr lang="es-ES" dirty="0">
              <a:solidFill>
                <a:schemeClr val="tx1"/>
              </a:solidFill>
              <a:latin typeface="Cambria" pitchFamily="18" charset="0"/>
            </a:endParaRPr>
          </a:p>
          <a:p>
            <a:pPr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A veces 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eosinofilia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 y 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  <a:sym typeface="Symbol"/>
              </a:rPr>
              <a:t> 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  <a:sym typeface="Symbol"/>
              </a:rPr>
              <a:t>IgE</a:t>
            </a:r>
            <a:endParaRPr lang="es-E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16463" y="4581525"/>
            <a:ext cx="3922712" cy="1412875"/>
          </a:xfrm>
          <a:prstGeom prst="rect">
            <a:avLst/>
          </a:prstGeom>
          <a:solidFill>
            <a:srgbClr val="F3F34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b="1" dirty="0">
                <a:solidFill>
                  <a:srgbClr val="002060"/>
                </a:solidFill>
                <a:latin typeface="Cambria" pitchFamily="18" charset="0"/>
              </a:rPr>
              <a:t>Identificación de LT maternos:</a:t>
            </a:r>
          </a:p>
          <a:p>
            <a:pPr>
              <a:defRPr/>
            </a:pP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Quimerismo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 XX/XY</a:t>
            </a:r>
          </a:p>
          <a:p>
            <a:pPr>
              <a:defRPr/>
            </a:pP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Linfocitotoxicidad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. 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Tipaje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 HLA</a:t>
            </a:r>
          </a:p>
          <a:p>
            <a:pPr>
              <a:defRPr/>
            </a:pP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Tipaje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 molecular. 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Microsatélites</a:t>
            </a:r>
            <a:endParaRPr lang="es-ES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IDCG (SCID) 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defRPr/>
            </a:pPr>
            <a:r>
              <a:rPr lang="es-ES" b="1" dirty="0" smtClean="0">
                <a:latin typeface="Cambria" pitchFamily="18" charset="0"/>
              </a:rPr>
              <a:t>Diagnóstico </a:t>
            </a:r>
          </a:p>
          <a:p>
            <a:pPr>
              <a:buFontTx/>
              <a:buChar char="-"/>
              <a:defRPr/>
            </a:pPr>
            <a:r>
              <a:rPr lang="es-ES" sz="2800" dirty="0" err="1" smtClean="0">
                <a:latin typeface="Cambria" pitchFamily="18" charset="0"/>
              </a:rPr>
              <a:t>Linfopenia</a:t>
            </a:r>
            <a:endParaRPr lang="es-ES" sz="2800" dirty="0" smtClean="0">
              <a:latin typeface="Cambria" pitchFamily="18" charset="0"/>
            </a:endParaRPr>
          </a:p>
          <a:p>
            <a:pPr>
              <a:buFontTx/>
              <a:buChar char="-"/>
              <a:defRPr/>
            </a:pPr>
            <a:r>
              <a:rPr lang="es-ES" sz="2800" dirty="0" err="1" smtClean="0">
                <a:latin typeface="Cambria" pitchFamily="18" charset="0"/>
              </a:rPr>
              <a:t>Linfopenia</a:t>
            </a:r>
            <a:r>
              <a:rPr lang="es-ES" sz="2800" dirty="0" smtClean="0">
                <a:latin typeface="Cambria" pitchFamily="18" charset="0"/>
              </a:rPr>
              <a:t> T (CD4, CD8)</a:t>
            </a:r>
          </a:p>
          <a:p>
            <a:pPr>
              <a:buFontTx/>
              <a:buChar char="-"/>
              <a:defRPr/>
            </a:pPr>
            <a:r>
              <a:rPr lang="es-ES" sz="2800" dirty="0" smtClean="0">
                <a:latin typeface="Cambria" pitchFamily="18" charset="0"/>
              </a:rPr>
              <a:t>↓ función </a:t>
            </a:r>
            <a:r>
              <a:rPr lang="es-ES" sz="2800" dirty="0" err="1" smtClean="0">
                <a:latin typeface="Cambria" pitchFamily="18" charset="0"/>
              </a:rPr>
              <a:t>linfoproliferativa</a:t>
            </a:r>
            <a:r>
              <a:rPr lang="es-ES" sz="2800" dirty="0" smtClean="0">
                <a:latin typeface="Cambria" pitchFamily="18" charset="0"/>
              </a:rPr>
              <a:t> (PHA)</a:t>
            </a:r>
          </a:p>
          <a:p>
            <a:pPr>
              <a:buFontTx/>
              <a:buChar char="-"/>
              <a:defRPr/>
            </a:pPr>
            <a:r>
              <a:rPr lang="es-ES" sz="2800" dirty="0" smtClean="0">
                <a:latin typeface="Cambria" pitchFamily="18" charset="0"/>
              </a:rPr>
              <a:t>↓ Inmunoglobulinas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496678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IDCG (SCID) III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3000" dirty="0" smtClean="0">
              <a:latin typeface="Cambria" pitchFamily="18" charset="0"/>
            </a:endParaRPr>
          </a:p>
          <a:p>
            <a:endParaRPr lang="es-ES" sz="3000" dirty="0" smtClean="0">
              <a:latin typeface="Cambria" pitchFamily="18" charset="0"/>
            </a:endParaRPr>
          </a:p>
          <a:p>
            <a:r>
              <a:rPr lang="es-ES" sz="3000" dirty="0" smtClean="0">
                <a:latin typeface="Cambria" pitchFamily="18" charset="0"/>
              </a:rPr>
              <a:t>Es una </a:t>
            </a:r>
            <a:r>
              <a:rPr lang="es-ES" sz="3000" b="1" dirty="0" smtClean="0">
                <a:solidFill>
                  <a:srgbClr val="FF0000"/>
                </a:solidFill>
                <a:latin typeface="Cambria" pitchFamily="18" charset="0"/>
              </a:rPr>
              <a:t>emergencia pediátrica</a:t>
            </a:r>
          </a:p>
          <a:p>
            <a:r>
              <a:rPr lang="es-ES" sz="3000" dirty="0" smtClean="0">
                <a:latin typeface="Cambria" pitchFamily="18" charset="0"/>
              </a:rPr>
              <a:t>Protocolos específicos de IDCG</a:t>
            </a:r>
          </a:p>
          <a:p>
            <a:r>
              <a:rPr lang="es-ES" sz="3000" dirty="0" smtClean="0">
                <a:latin typeface="Cambria" pitchFamily="18" charset="0"/>
              </a:rPr>
              <a:t>Tratamiento </a:t>
            </a:r>
            <a:r>
              <a:rPr lang="es-ES" sz="3000" dirty="0" smtClean="0">
                <a:latin typeface="Cambria" pitchFamily="18" charset="0"/>
                <a:sym typeface="Wingdings" pitchFamily="2" charset="2"/>
              </a:rPr>
              <a:t> </a:t>
            </a:r>
            <a:r>
              <a:rPr lang="es-ES" sz="3000" b="1" dirty="0" smtClean="0">
                <a:latin typeface="Cambria" pitchFamily="18" charset="0"/>
              </a:rPr>
              <a:t>TPH</a:t>
            </a:r>
          </a:p>
          <a:p>
            <a:pPr>
              <a:buNone/>
            </a:pPr>
            <a:r>
              <a:rPr lang="es-ES" sz="3000" dirty="0" smtClean="0">
                <a:latin typeface="Cambria" pitchFamily="18" charset="0"/>
              </a:rPr>
              <a:t>(mayor supervivencia si &lt;6 meses)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defRPr/>
            </a:pPr>
            <a:r>
              <a:rPr lang="es-ES" dirty="0" smtClean="0">
                <a:latin typeface="Cambria" pitchFamily="18" charset="0"/>
              </a:rPr>
              <a:t>Existen 354 IDP </a:t>
            </a:r>
            <a:r>
              <a:rPr lang="es-ES" dirty="0">
                <a:latin typeface="Cambria" pitchFamily="18" charset="0"/>
              </a:rPr>
              <a:t>descritas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dirty="0">
                <a:latin typeface="Cambria" pitchFamily="18" charset="0"/>
              </a:rPr>
              <a:t>Defecto genético conocido en más de </a:t>
            </a:r>
            <a:r>
              <a:rPr lang="es-ES" dirty="0" smtClean="0">
                <a:latin typeface="Cambria" pitchFamily="18" charset="0"/>
              </a:rPr>
              <a:t>300</a:t>
            </a:r>
            <a:endParaRPr lang="es-ES" dirty="0">
              <a:latin typeface="Cambria" pitchFamily="18" charset="0"/>
            </a:endParaRPr>
          </a:p>
          <a:p>
            <a:pPr marL="274320" indent="-274320">
              <a:spcBef>
                <a:spcPts val="580"/>
              </a:spcBef>
              <a:defRPr/>
            </a:pPr>
            <a:r>
              <a:rPr lang="es-ES" dirty="0">
                <a:latin typeface="Cambria" pitchFamily="18" charset="0"/>
              </a:rPr>
              <a:t>Aparecen en 1:2000 RN vivos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u="sng" dirty="0">
                <a:solidFill>
                  <a:srgbClr val="002060"/>
                </a:solidFill>
                <a:latin typeface="Cambria" pitchFamily="18" charset="0"/>
              </a:rPr>
              <a:t>Clínica</a:t>
            </a:r>
          </a:p>
          <a:p>
            <a:pPr marL="274320" indent="-274320">
              <a:spcBef>
                <a:spcPts val="580"/>
              </a:spcBef>
              <a:buFontTx/>
              <a:buChar char="-"/>
              <a:defRPr/>
            </a:pPr>
            <a:r>
              <a:rPr lang="es-ES" sz="3000" b="1" dirty="0">
                <a:latin typeface="Cambria" pitchFamily="18" charset="0"/>
              </a:rPr>
              <a:t>Infecciones</a:t>
            </a:r>
          </a:p>
          <a:p>
            <a:pPr marL="274320" indent="-274320">
              <a:spcBef>
                <a:spcPts val="580"/>
              </a:spcBef>
              <a:buFontTx/>
              <a:buChar char="-"/>
              <a:defRPr/>
            </a:pPr>
            <a:r>
              <a:rPr lang="es-ES" sz="3000" dirty="0">
                <a:latin typeface="Cambria" pitchFamily="18" charset="0"/>
              </a:rPr>
              <a:t>Autoinmunidad</a:t>
            </a:r>
          </a:p>
          <a:p>
            <a:pPr marL="274320" indent="-274320">
              <a:spcBef>
                <a:spcPts val="580"/>
              </a:spcBef>
              <a:buFontTx/>
              <a:buChar char="-"/>
              <a:defRPr/>
            </a:pPr>
            <a:r>
              <a:rPr lang="es-ES" sz="3000" dirty="0">
                <a:latin typeface="Cambria" pitchFamily="18" charset="0"/>
              </a:rPr>
              <a:t>Alergias</a:t>
            </a:r>
          </a:p>
          <a:p>
            <a:pPr marL="274320" indent="-274320">
              <a:spcBef>
                <a:spcPts val="580"/>
              </a:spcBef>
              <a:buFontTx/>
              <a:buChar char="-"/>
              <a:defRPr/>
            </a:pPr>
            <a:r>
              <a:rPr lang="es-ES" sz="3000" dirty="0">
                <a:latin typeface="Cambria" pitchFamily="18" charset="0"/>
              </a:rPr>
              <a:t>Neoplasias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SOSPECHA Y PRUEBAS DIAGNÓSTICAS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2"/>
                </a:solidFill>
              </a:rPr>
              <a:t>TRATAMIENTOS</a:t>
            </a:r>
            <a:endParaRPr lang="es-ES" sz="3600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s://upload.wikimedia.org/wikipedia/commons/thumb/a/a9/Antibody_IgG2.png/250px-Antibody_IgG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48680"/>
            <a:ext cx="462346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SOSPECHA DE IDP: </a:t>
            </a:r>
            <a:r>
              <a:rPr lang="es-ES" b="1" dirty="0" smtClean="0">
                <a:solidFill>
                  <a:srgbClr val="FF0000"/>
                </a:solidFill>
              </a:rPr>
              <a:t>signos de alarma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824536"/>
          </a:xfrm>
        </p:spPr>
        <p:txBody>
          <a:bodyPr>
            <a:normAutofit fontScale="32500" lnSpcReduction="20000"/>
          </a:bodyPr>
          <a:lstStyle/>
          <a:p>
            <a:endParaRPr lang="es-ES_tradnl" dirty="0" smtClean="0">
              <a:latin typeface="Cambria" pitchFamily="18" charset="0"/>
              <a:sym typeface="Symbol" pitchFamily="18" charset="2"/>
            </a:endParaRPr>
          </a:p>
          <a:p>
            <a:r>
              <a:rPr lang="es-ES_tradnl" sz="7400" dirty="0" smtClean="0">
                <a:latin typeface="Cambria" pitchFamily="18" charset="0"/>
                <a:sym typeface="Symbol" pitchFamily="18" charset="2"/>
              </a:rPr>
              <a:t>&gt; 4 OMA en 1 año</a:t>
            </a:r>
          </a:p>
          <a:p>
            <a:r>
              <a:rPr lang="es-ES_tradnl" sz="7400" dirty="0" smtClean="0">
                <a:latin typeface="Cambria" pitchFamily="18" charset="0"/>
                <a:sym typeface="Symbol" pitchFamily="18" charset="2"/>
              </a:rPr>
              <a:t>&gt;</a:t>
            </a:r>
            <a:r>
              <a:rPr lang="es-ES_tradnl" sz="7400" b="1" dirty="0" smtClean="0">
                <a:latin typeface="Cambria" pitchFamily="18" charset="0"/>
                <a:sym typeface="Symbol" pitchFamily="18" charset="2"/>
              </a:rPr>
              <a:t> </a:t>
            </a:r>
            <a:r>
              <a:rPr lang="es-ES_tradnl" sz="7400" dirty="0" smtClean="0">
                <a:latin typeface="Cambria" pitchFamily="18" charset="0"/>
                <a:sym typeface="Symbol" pitchFamily="18" charset="2"/>
              </a:rPr>
              <a:t>2 neumonías (confirmadas radiológicamente) en 1 año</a:t>
            </a:r>
            <a:endParaRPr lang="es-ES_tradnl" sz="7400" b="1" dirty="0" smtClean="0">
              <a:latin typeface="Cambria" pitchFamily="18" charset="0"/>
              <a:sym typeface="Symbol" pitchFamily="18" charset="2"/>
            </a:endParaRPr>
          </a:p>
          <a:p>
            <a:r>
              <a:rPr lang="es-ES_tradnl" sz="7400" dirty="0" smtClean="0">
                <a:latin typeface="Cambria" pitchFamily="18" charset="0"/>
                <a:sym typeface="Symbol" pitchFamily="18" charset="2"/>
              </a:rPr>
              <a:t>&gt;</a:t>
            </a:r>
            <a:r>
              <a:rPr lang="es-ES_tradnl" sz="7400" b="1" dirty="0" smtClean="0">
                <a:latin typeface="Cambria" pitchFamily="18" charset="0"/>
                <a:sym typeface="Symbol" pitchFamily="18" charset="2"/>
              </a:rPr>
              <a:t> </a:t>
            </a:r>
            <a:r>
              <a:rPr lang="es-ES_tradnl" sz="7400" dirty="0" smtClean="0">
                <a:latin typeface="Cambria" pitchFamily="18" charset="0"/>
                <a:sym typeface="Symbol" pitchFamily="18" charset="2"/>
              </a:rPr>
              <a:t>2 sinusitis en 1 año</a:t>
            </a:r>
            <a:endParaRPr lang="es-ES_tradnl" sz="7400" b="1" dirty="0" smtClean="0">
              <a:latin typeface="Cambria" pitchFamily="18" charset="0"/>
              <a:sym typeface="Symbol" pitchFamily="18" charset="2"/>
            </a:endParaRPr>
          </a:p>
          <a:p>
            <a:r>
              <a:rPr lang="es-ES_tradnl" sz="7400" dirty="0" smtClean="0">
                <a:latin typeface="Cambria" pitchFamily="18" charset="0"/>
                <a:sym typeface="Symbol" pitchFamily="18" charset="2"/>
              </a:rPr>
              <a:t>2 o más infecciones de tejidos profundos en 1 año o de localización inusual</a:t>
            </a:r>
          </a:p>
          <a:p>
            <a:r>
              <a:rPr lang="es-ES_tradnl" sz="7400" dirty="0" smtClean="0">
                <a:latin typeface="Cambria" pitchFamily="18" charset="0"/>
                <a:sym typeface="Symbol" pitchFamily="18" charset="2"/>
              </a:rPr>
              <a:t>Infecciones recurrentes cutáneas profundas o abscesos viscerales</a:t>
            </a:r>
          </a:p>
          <a:p>
            <a:r>
              <a:rPr lang="es-ES_tradnl" sz="7400" dirty="0" smtClean="0">
                <a:latin typeface="Cambria" pitchFamily="18" charset="0"/>
                <a:sym typeface="Symbol" pitchFamily="18" charset="2"/>
              </a:rPr>
              <a:t>Necesidad frecuente de antibioterapia </a:t>
            </a:r>
            <a:r>
              <a:rPr lang="es-ES_tradnl" sz="7400" dirty="0" err="1" smtClean="0">
                <a:latin typeface="Cambria" pitchFamily="18" charset="0"/>
                <a:sym typeface="Symbol" pitchFamily="18" charset="2"/>
              </a:rPr>
              <a:t>ev</a:t>
            </a:r>
            <a:r>
              <a:rPr lang="es-ES_tradnl" sz="7400" dirty="0" smtClean="0">
                <a:latin typeface="Cambria" pitchFamily="18" charset="0"/>
                <a:sym typeface="Symbol" pitchFamily="18" charset="2"/>
              </a:rPr>
              <a:t> para curar infecciones</a:t>
            </a:r>
          </a:p>
          <a:p>
            <a:r>
              <a:rPr lang="es-ES_tradnl" sz="7400" dirty="0" smtClean="0">
                <a:latin typeface="Cambria" pitchFamily="18" charset="0"/>
                <a:sym typeface="Symbol" pitchFamily="18" charset="2"/>
              </a:rPr>
              <a:t>Infecciones por organismos no habituales u oportunistas</a:t>
            </a:r>
          </a:p>
          <a:p>
            <a:r>
              <a:rPr lang="es-ES_tradnl" sz="7400" dirty="0" smtClean="0">
                <a:latin typeface="Cambria" pitchFamily="18" charset="0"/>
                <a:sym typeface="Symbol" pitchFamily="18" charset="2"/>
              </a:rPr>
              <a:t>Hª familiar de inmunodeficiencias o infecciones recurrentes</a:t>
            </a:r>
          </a:p>
          <a:p>
            <a:r>
              <a:rPr lang="es-ES_tradnl" sz="7400" dirty="0" smtClean="0">
                <a:latin typeface="Cambria" pitchFamily="18" charset="0"/>
                <a:sym typeface="Symbol" pitchFamily="18" charset="2"/>
              </a:rPr>
              <a:t>Retraso </a:t>
            </a:r>
            <a:r>
              <a:rPr lang="es-ES_tradnl" sz="7400" dirty="0" err="1" smtClean="0">
                <a:latin typeface="Cambria" pitchFamily="18" charset="0"/>
                <a:sym typeface="Symbol" pitchFamily="18" charset="2"/>
              </a:rPr>
              <a:t>ponderoestatural</a:t>
            </a:r>
            <a:endParaRPr lang="es-ES_tradnl" sz="7400" dirty="0" smtClean="0">
              <a:latin typeface="Cambria" pitchFamily="18" charset="0"/>
              <a:sym typeface="Symbol" pitchFamily="18" charset="2"/>
            </a:endParaRPr>
          </a:p>
          <a:p>
            <a:r>
              <a:rPr lang="es-ES_tradnl" sz="7400" dirty="0" smtClean="0">
                <a:latin typeface="Cambria" pitchFamily="18" charset="0"/>
              </a:rPr>
              <a:t>2 o más meningitis o infecciones graves</a:t>
            </a:r>
            <a:endParaRPr lang="es-ES" sz="7400" dirty="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SOSPECHA DE IDP: </a:t>
            </a:r>
            <a:r>
              <a:rPr lang="es-ES" b="1" dirty="0" smtClean="0">
                <a:solidFill>
                  <a:srgbClr val="FF0000"/>
                </a:solidFill>
              </a:rPr>
              <a:t>signos de alarma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464496"/>
          </a:xfrm>
        </p:spPr>
        <p:txBody>
          <a:bodyPr>
            <a:noAutofit/>
          </a:bodyPr>
          <a:lstStyle/>
          <a:p>
            <a:pPr marL="274320" indent="-274320">
              <a:spcBef>
                <a:spcPts val="580"/>
              </a:spcBef>
              <a:defRPr/>
            </a:pPr>
            <a:r>
              <a:rPr lang="es-ES_tradnl" sz="2400" dirty="0" smtClean="0">
                <a:latin typeface="Cambria" pitchFamily="18" charset="0"/>
              </a:rPr>
              <a:t>Fenómenos autoinmunes frecuentes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_tradnl" sz="2400" dirty="0" err="1" smtClean="0">
                <a:latin typeface="Cambria" pitchFamily="18" charset="0"/>
              </a:rPr>
              <a:t>Muguet</a:t>
            </a:r>
            <a:r>
              <a:rPr lang="es-ES_tradnl" sz="2400" dirty="0" smtClean="0">
                <a:latin typeface="Cambria" pitchFamily="18" charset="0"/>
              </a:rPr>
              <a:t> o candidiasis cutánea en paciente mayor de 1 año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_tradnl" sz="2400" dirty="0" smtClean="0">
                <a:latin typeface="Cambria" pitchFamily="18" charset="0"/>
              </a:rPr>
              <a:t>Rasgos </a:t>
            </a:r>
            <a:r>
              <a:rPr lang="es-ES_tradnl" sz="2400" dirty="0" err="1" smtClean="0">
                <a:latin typeface="Cambria" pitchFamily="18" charset="0"/>
              </a:rPr>
              <a:t>dismórficos</a:t>
            </a:r>
            <a:r>
              <a:rPr lang="es-ES_tradnl" sz="2400" dirty="0" smtClean="0">
                <a:latin typeface="Cambria" pitchFamily="18" charset="0"/>
              </a:rPr>
              <a:t> asociados a infecciones frecuentes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_tradnl" sz="2400" dirty="0" smtClean="0">
                <a:latin typeface="Cambria" pitchFamily="18" charset="0"/>
              </a:rPr>
              <a:t>Infecciones post-</a:t>
            </a:r>
            <a:r>
              <a:rPr lang="es-ES_tradnl" sz="2400" dirty="0" err="1" smtClean="0">
                <a:latin typeface="Cambria" pitchFamily="18" charset="0"/>
              </a:rPr>
              <a:t>vacunales</a:t>
            </a:r>
            <a:r>
              <a:rPr lang="es-ES_tradnl" sz="2400" dirty="0" smtClean="0">
                <a:latin typeface="Cambria" pitchFamily="18" charset="0"/>
              </a:rPr>
              <a:t> en vacunas con virus vivos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_tradnl" sz="2400" dirty="0" smtClean="0">
                <a:latin typeface="Cambria" pitchFamily="18" charset="0"/>
              </a:rPr>
              <a:t>Retraso en la caída del cordón umbilical (</a:t>
            </a:r>
            <a:r>
              <a:rPr lang="es-ES_tradnl" sz="2400" b="1" dirty="0" smtClean="0">
                <a:latin typeface="Cambria" pitchFamily="18" charset="0"/>
              </a:rPr>
              <a:t>&gt;</a:t>
            </a:r>
            <a:r>
              <a:rPr lang="es-ES_tradnl" sz="2400" dirty="0" smtClean="0">
                <a:latin typeface="Cambria" pitchFamily="18" charset="0"/>
              </a:rPr>
              <a:t>4 semanas de vida)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_tradnl" sz="2400" dirty="0" err="1" smtClean="0">
                <a:latin typeface="Cambria" pitchFamily="18" charset="0"/>
              </a:rPr>
              <a:t>IgE</a:t>
            </a:r>
            <a:r>
              <a:rPr lang="es-ES_tradnl" sz="2400" dirty="0" smtClean="0">
                <a:latin typeface="Cambria" pitchFamily="18" charset="0"/>
              </a:rPr>
              <a:t> &gt; 2000 UI/L sin otra causa aparente (sobretodo con afectación cutánea o infecciones de repetición)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_tradnl" sz="2400" dirty="0" smtClean="0">
                <a:latin typeface="Cambria" pitchFamily="18" charset="0"/>
              </a:rPr>
              <a:t>Aftas orales recurrentes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_tradnl" sz="2400" dirty="0" smtClean="0">
                <a:latin typeface="Cambria" pitchFamily="18" charset="0"/>
              </a:rPr>
              <a:t>Fiebre con sospecha de periodicidad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_tradnl" sz="2400" dirty="0" smtClean="0">
                <a:latin typeface="Cambria" pitchFamily="18" charset="0"/>
              </a:rPr>
              <a:t>Bronquiectasias sin causa aparente</a:t>
            </a:r>
            <a:endParaRPr lang="es-E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IDP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defRPr/>
            </a:pPr>
            <a:r>
              <a:rPr lang="es-ES" sz="2400" b="1" i="1" dirty="0" smtClean="0">
                <a:latin typeface="Cambria" pitchFamily="18" charset="0"/>
              </a:rPr>
              <a:t>¿A que edad se inician las manifestaciones clínicas?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s-ES" sz="2400" b="1" i="1" dirty="0" smtClean="0">
              <a:latin typeface="Cambria" pitchFamily="18" charset="0"/>
            </a:endParaRP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400" b="1" i="1" dirty="0" smtClean="0">
                <a:latin typeface="Cambria" pitchFamily="18" charset="0"/>
              </a:rPr>
              <a:t>¿Qué microorganismos se asocian a los diferentes tipos?</a:t>
            </a:r>
          </a:p>
          <a:p>
            <a:pPr marL="274320" indent="-274320">
              <a:spcBef>
                <a:spcPts val="580"/>
              </a:spcBef>
              <a:buFontTx/>
              <a:buChar char="-"/>
              <a:defRPr/>
            </a:pPr>
            <a:r>
              <a:rPr lang="es-ES" sz="2200" dirty="0" smtClean="0">
                <a:latin typeface="Cambria" pitchFamily="18" charset="0"/>
              </a:rPr>
              <a:t>IR por microorganismos encapsulados </a:t>
            </a:r>
            <a:r>
              <a:rPr lang="es-ES" sz="2200" dirty="0" smtClean="0">
                <a:latin typeface="Cambria" pitchFamily="18" charset="0"/>
                <a:sym typeface="Wingdings" pitchFamily="2" charset="2"/>
              </a:rPr>
              <a:t> </a:t>
            </a:r>
            <a:r>
              <a:rPr lang="es-ES" sz="2200" dirty="0" smtClean="0">
                <a:solidFill>
                  <a:srgbClr val="002060"/>
                </a:solidFill>
                <a:latin typeface="Cambria" pitchFamily="18" charset="0"/>
                <a:sym typeface="Wingdings" pitchFamily="2" charset="2"/>
              </a:rPr>
              <a:t>déficit de Anticuerpos</a:t>
            </a:r>
          </a:p>
          <a:p>
            <a:pPr marL="274320" indent="-274320">
              <a:spcBef>
                <a:spcPts val="580"/>
              </a:spcBef>
              <a:buFontTx/>
              <a:buChar char="-"/>
              <a:defRPr/>
            </a:pPr>
            <a:r>
              <a:rPr lang="es-ES" sz="2200" dirty="0" smtClean="0">
                <a:latin typeface="Cambria" pitchFamily="18" charset="0"/>
              </a:rPr>
              <a:t>Gérmenes oportunistas </a:t>
            </a:r>
            <a:r>
              <a:rPr lang="es-ES" sz="2200" dirty="0" smtClean="0">
                <a:latin typeface="Cambria" pitchFamily="18" charset="0"/>
                <a:sym typeface="Wingdings" pitchFamily="2" charset="2"/>
              </a:rPr>
              <a:t>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s-ES" sz="2200" dirty="0" smtClean="0">
                <a:solidFill>
                  <a:srgbClr val="002060"/>
                </a:solidFill>
                <a:latin typeface="Cambria" pitchFamily="18" charset="0"/>
                <a:sym typeface="Wingdings" pitchFamily="2" charset="2"/>
              </a:rPr>
              <a:t>inmunodeficiencias combinadas</a:t>
            </a:r>
          </a:p>
          <a:p>
            <a:pPr marL="274320" indent="-274320">
              <a:spcBef>
                <a:spcPts val="580"/>
              </a:spcBef>
              <a:buFontTx/>
              <a:buChar char="-"/>
              <a:defRPr/>
            </a:pPr>
            <a:r>
              <a:rPr lang="es-ES" sz="2200" dirty="0" smtClean="0">
                <a:latin typeface="Cambria" pitchFamily="18" charset="0"/>
                <a:sym typeface="Wingdings" pitchFamily="2" charset="2"/>
              </a:rPr>
              <a:t>Catalasa positivos  </a:t>
            </a:r>
            <a:r>
              <a:rPr lang="es-ES" sz="2200" dirty="0" smtClean="0">
                <a:solidFill>
                  <a:srgbClr val="002060"/>
                </a:solidFill>
                <a:latin typeface="Cambria" pitchFamily="18" charset="0"/>
                <a:sym typeface="Wingdings" pitchFamily="2" charset="2"/>
              </a:rPr>
              <a:t>defectos de la fagocitosis</a:t>
            </a:r>
          </a:p>
          <a:p>
            <a:pPr marL="274320" indent="-274320">
              <a:spcBef>
                <a:spcPts val="580"/>
              </a:spcBef>
              <a:buFontTx/>
              <a:buChar char="-"/>
              <a:defRPr/>
            </a:pPr>
            <a:r>
              <a:rPr lang="es-ES" sz="2200" dirty="0" smtClean="0">
                <a:latin typeface="Cambria" pitchFamily="18" charset="0"/>
                <a:sym typeface="Wingdings" pitchFamily="2" charset="2"/>
              </a:rPr>
              <a:t>Infecciones </a:t>
            </a:r>
            <a:r>
              <a:rPr lang="es-ES" sz="2200" dirty="0" err="1" smtClean="0">
                <a:latin typeface="Cambria" pitchFamily="18" charset="0"/>
                <a:sym typeface="Wingdings" pitchFamily="2" charset="2"/>
              </a:rPr>
              <a:t>meningocócicas</a:t>
            </a:r>
            <a:r>
              <a:rPr lang="es-ES" sz="2200" dirty="0" smtClean="0">
                <a:latin typeface="Cambria" pitchFamily="18" charset="0"/>
                <a:sym typeface="Wingdings" pitchFamily="2" charset="2"/>
              </a:rPr>
              <a:t>  </a:t>
            </a:r>
            <a:r>
              <a:rPr lang="es-ES" sz="2200" dirty="0" smtClean="0">
                <a:solidFill>
                  <a:srgbClr val="002060"/>
                </a:solidFill>
                <a:latin typeface="Cambria" pitchFamily="18" charset="0"/>
                <a:sym typeface="Wingdings" pitchFamily="2" charset="2"/>
              </a:rPr>
              <a:t>últimos factores del complemento</a:t>
            </a:r>
          </a:p>
          <a:p>
            <a:pPr marL="274320" indent="-274320">
              <a:spcBef>
                <a:spcPts val="580"/>
              </a:spcBef>
              <a:buFontTx/>
              <a:buChar char="-"/>
              <a:defRPr/>
            </a:pPr>
            <a:r>
              <a:rPr lang="es-ES" sz="2200" dirty="0" err="1" smtClean="0">
                <a:latin typeface="Cambria" pitchFamily="18" charset="0"/>
                <a:sym typeface="Wingdings" pitchFamily="2" charset="2"/>
              </a:rPr>
              <a:t>Micobacterias</a:t>
            </a:r>
            <a:r>
              <a:rPr lang="es-ES" sz="2200" dirty="0" smtClean="0">
                <a:latin typeface="Cambria" pitchFamily="18" charset="0"/>
                <a:sym typeface="Wingdings" pitchFamily="2" charset="2"/>
              </a:rPr>
              <a:t>  </a:t>
            </a:r>
            <a:r>
              <a:rPr lang="es-ES" sz="2200" dirty="0" smtClean="0">
                <a:solidFill>
                  <a:srgbClr val="002060"/>
                </a:solidFill>
                <a:latin typeface="Cambria" pitchFamily="18" charset="0"/>
                <a:sym typeface="Wingdings" pitchFamily="2" charset="2"/>
              </a:rPr>
              <a:t>defectos en la vía del IFN</a:t>
            </a:r>
            <a:endParaRPr lang="es-ES" sz="2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s-ES" dirty="0" smtClean="0"/>
              <a:t>Diagnóstico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557338"/>
            <a:ext cx="7772400" cy="4462462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defRPr/>
            </a:pPr>
            <a:r>
              <a:rPr lang="es-ES" sz="3200" i="1" dirty="0" smtClean="0">
                <a:latin typeface="Cambria" pitchFamily="18" charset="0"/>
              </a:rPr>
              <a:t>Anamnesis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3200" u="sng" dirty="0" smtClean="0">
                <a:solidFill>
                  <a:srgbClr val="002060"/>
                </a:solidFill>
                <a:latin typeface="Cambria" pitchFamily="18" charset="0"/>
              </a:rPr>
              <a:t>Exploración física</a:t>
            </a:r>
            <a:endParaRPr lang="es-ES" sz="3200" u="sng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107950" y="2852738"/>
          <a:ext cx="8928992" cy="3657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976664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Eczema , petequias</a:t>
                      </a:r>
                      <a:endParaRPr lang="es-ES" sz="1800" b="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Wiskott‐Aldrich</a:t>
                      </a:r>
                      <a:endParaRPr lang="es-ES" sz="20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Telangiectasias</a:t>
                      </a:r>
                      <a:r>
                        <a:rPr kumimoji="0"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(conjuntiva, pabellón auricular)</a:t>
                      </a:r>
                      <a:endParaRPr lang="es-ES" sz="1800" b="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Ataxia‐</a:t>
                      </a:r>
                      <a:r>
                        <a:rPr kumimoji="0" lang="es-E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telangiectaxia</a:t>
                      </a:r>
                      <a:endParaRPr lang="es-ES" sz="20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Fenotipo peculiar (implantación baja pabellones</a:t>
                      </a:r>
                    </a:p>
                    <a:p>
                      <a:r>
                        <a:rPr kumimoji="0"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auriculares, úvula bífida) y cardiopatía congénita</a:t>
                      </a:r>
                      <a:endParaRPr lang="es-ES" sz="1800" b="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Sd</a:t>
                      </a:r>
                      <a:r>
                        <a:rPr kumimoji="0" lang="es-E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Di George</a:t>
                      </a:r>
                      <a:endParaRPr lang="es-ES" sz="20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Gingivitis, enfermedad periodontal</a:t>
                      </a:r>
                      <a:endParaRPr lang="es-ES" sz="1800" b="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Alt</a:t>
                      </a:r>
                      <a:r>
                        <a:rPr kumimoji="0" lang="es-E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 de la fagocitosis</a:t>
                      </a:r>
                      <a:endParaRPr lang="es-ES" sz="20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Microcefalia, “</a:t>
                      </a:r>
                      <a:r>
                        <a:rPr kumimoji="0"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bird</a:t>
                      </a:r>
                      <a:r>
                        <a:rPr kumimoji="0"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face</a:t>
                      </a:r>
                      <a:r>
                        <a:rPr kumimoji="0"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”, frente pequeña, </a:t>
                      </a:r>
                      <a:r>
                        <a:rPr kumimoji="0"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retrognatia</a:t>
                      </a:r>
                      <a:r>
                        <a:rPr kumimoji="0"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filtrum</a:t>
                      </a:r>
                      <a:r>
                        <a:rPr kumimoji="0"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largo</a:t>
                      </a:r>
                      <a:endParaRPr lang="es-ES" sz="1800" b="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Sd</a:t>
                      </a:r>
                      <a:r>
                        <a:rPr kumimoji="0" lang="es-E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Nijmegen</a:t>
                      </a:r>
                      <a:endParaRPr lang="es-ES" sz="20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Eccema desde el nacimiento (palmas, plantas)</a:t>
                      </a:r>
                      <a:endParaRPr lang="es-ES" sz="1800" b="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Sd</a:t>
                      </a:r>
                      <a:r>
                        <a:rPr kumimoji="0" lang="es-E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Omenn</a:t>
                      </a:r>
                      <a:endParaRPr lang="es-ES" sz="20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Albinismo, </a:t>
                      </a:r>
                      <a:r>
                        <a:rPr kumimoji="0"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nistagmus</a:t>
                      </a:r>
                      <a:r>
                        <a:rPr kumimoji="0"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, fotofobia</a:t>
                      </a:r>
                      <a:endParaRPr lang="es-ES" sz="1800" b="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Sd</a:t>
                      </a:r>
                      <a:r>
                        <a:rPr kumimoji="0" lang="es-E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Chediak‐Higashi</a:t>
                      </a:r>
                      <a:endParaRPr lang="es-ES" sz="20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Abscesos cutáneos, retraso caída dientes</a:t>
                      </a:r>
                      <a:endParaRPr lang="es-ES" sz="1800" b="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Sd</a:t>
                      </a:r>
                      <a:r>
                        <a:rPr kumimoji="0" lang="es-E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Hiper</a:t>
                      </a:r>
                      <a:r>
                        <a:rPr kumimoji="0" lang="es-E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IgE</a:t>
                      </a:r>
                      <a:endParaRPr lang="es-ES" sz="20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 r="67027"/>
          <a:stretch>
            <a:fillRect/>
          </a:stretch>
        </p:blipFill>
        <p:spPr bwMode="auto">
          <a:xfrm>
            <a:off x="395288" y="549275"/>
            <a:ext cx="2789237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4" cstate="print"/>
          <a:srcRect l="50272" r="24773"/>
          <a:stretch>
            <a:fillRect/>
          </a:stretch>
        </p:blipFill>
        <p:spPr bwMode="auto">
          <a:xfrm>
            <a:off x="3348038" y="620713"/>
            <a:ext cx="268446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 cstate="print"/>
          <a:srcRect l="25317" t="32915" r="50462"/>
          <a:stretch>
            <a:fillRect/>
          </a:stretch>
        </p:blipFill>
        <p:spPr bwMode="auto">
          <a:xfrm>
            <a:off x="6372225" y="2924175"/>
            <a:ext cx="237648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333375"/>
            <a:ext cx="2554287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diseasespictures.com/wp-content/uploads/2013/02/Albinism-5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36004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http://health-7.com/imgs/17/2344.jpg"/>
          <p:cNvPicPr>
            <a:picLocks noChangeAspect="1" noChangeArrowheads="1"/>
          </p:cNvPicPr>
          <p:nvPr/>
        </p:nvPicPr>
        <p:blipFill>
          <a:blip r:embed="rId5" cstate="print"/>
          <a:srcRect r="4256"/>
          <a:stretch>
            <a:fillRect/>
          </a:stretch>
        </p:blipFill>
        <p:spPr bwMode="auto">
          <a:xfrm>
            <a:off x="5219700" y="476250"/>
            <a:ext cx="3744913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8" descr="http://www.edoj.org.eg/vol006/0602/008/fig1t.png">
            <a:hlinkClick r:id="rId6" tooltip="Click For a Full-Size image"/>
          </p:cNvPr>
          <p:cNvPicPr>
            <a:picLocks noChangeAspect="1" noChangeArrowheads="1"/>
          </p:cNvPicPr>
          <p:nvPr/>
        </p:nvPicPr>
        <p:blipFill>
          <a:blip r:embed="rId7" cstate="print"/>
          <a:srcRect l="14175"/>
          <a:stretch>
            <a:fillRect/>
          </a:stretch>
        </p:blipFill>
        <p:spPr bwMode="auto">
          <a:xfrm>
            <a:off x="179388" y="3213100"/>
            <a:ext cx="39243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 descr="http://drugline.org/img/term/nijmegen-breakage-syndrome-10418_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r="68051" b="12962"/>
          <a:stretch>
            <a:fillRect/>
          </a:stretch>
        </p:blipFill>
        <p:spPr bwMode="auto">
          <a:xfrm>
            <a:off x="3419475" y="1412875"/>
            <a:ext cx="26654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Pruebas de laboratorio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274320" indent="-274320">
              <a:spcBef>
                <a:spcPts val="580"/>
              </a:spcBef>
              <a:defRPr/>
            </a:pPr>
            <a:endParaRPr lang="es-ES" sz="28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Cambria" pitchFamily="18" charset="0"/>
              </a:rPr>
              <a:t>Hemograma</a:t>
            </a:r>
            <a:r>
              <a:rPr lang="es-ES" sz="2800" dirty="0" smtClean="0">
                <a:latin typeface="Cambria" pitchFamily="18" charset="0"/>
              </a:rPr>
              <a:t> (recuento diferencial de células)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800" b="1" dirty="0" smtClean="0">
                <a:latin typeface="Cambria" pitchFamily="18" charset="0"/>
              </a:rPr>
              <a:t>Recuento de inmunoglobulinas </a:t>
            </a:r>
            <a:r>
              <a:rPr lang="es-ES" sz="2800" dirty="0" smtClean="0">
                <a:latin typeface="Cambria" pitchFamily="18" charset="0"/>
              </a:rPr>
              <a:t>(G A M + E)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Cambria" pitchFamily="18" charset="0"/>
              </a:rPr>
              <a:t>Respuesta </a:t>
            </a:r>
            <a:r>
              <a:rPr lang="es-ES" sz="2800" b="1" dirty="0" err="1" smtClean="0">
                <a:solidFill>
                  <a:schemeClr val="tx2"/>
                </a:solidFill>
                <a:latin typeface="Cambria" pitchFamily="18" charset="0"/>
              </a:rPr>
              <a:t>vacunal</a:t>
            </a:r>
            <a:r>
              <a:rPr lang="es-ES" sz="2800" b="1" dirty="0" smtClean="0">
                <a:solidFill>
                  <a:schemeClr val="tx2"/>
                </a:solidFill>
                <a:latin typeface="Cambria" pitchFamily="18" charset="0"/>
              </a:rPr>
              <a:t>/</a:t>
            </a:r>
            <a:r>
              <a:rPr lang="es-ES" sz="2800" b="1" dirty="0" err="1" smtClean="0">
                <a:solidFill>
                  <a:schemeClr val="tx2"/>
                </a:solidFill>
                <a:latin typeface="Cambria" pitchFamily="18" charset="0"/>
              </a:rPr>
              <a:t>isohemaglutininas</a:t>
            </a:r>
            <a:endParaRPr lang="es-ES" sz="28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800" b="1" dirty="0" err="1" smtClean="0">
                <a:latin typeface="Cambria" pitchFamily="18" charset="0"/>
              </a:rPr>
              <a:t>Inmunofenotipo</a:t>
            </a:r>
            <a:r>
              <a:rPr lang="es-ES" sz="2800" b="1" dirty="0" smtClean="0">
                <a:latin typeface="Cambria" pitchFamily="18" charset="0"/>
              </a:rPr>
              <a:t> linfocitario: </a:t>
            </a:r>
            <a:r>
              <a:rPr lang="es-ES" sz="2800" dirty="0" smtClean="0">
                <a:latin typeface="Cambria" pitchFamily="18" charset="0"/>
              </a:rPr>
              <a:t>CD3+ (LT), CD3+CD4+, CD3+CD8+, CD4/CD8, CD19 (LB), </a:t>
            </a:r>
            <a:r>
              <a:rPr lang="sv-SE" sz="2800" dirty="0" smtClean="0">
                <a:latin typeface="Cambria" pitchFamily="18" charset="0"/>
              </a:rPr>
              <a:t>CD56+ (NK)</a:t>
            </a:r>
            <a:endParaRPr lang="es-ES" sz="2800" b="1" dirty="0" smtClean="0">
              <a:latin typeface="Cambria" pitchFamily="18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s-ES" dirty="0" smtClean="0"/>
              <a:t>Valores normales de </a:t>
            </a:r>
            <a:r>
              <a:rPr lang="es-ES" dirty="0" err="1" smtClean="0"/>
              <a:t>Igs</a:t>
            </a:r>
            <a:endParaRPr lang="es-ES" dirty="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84213" y="2420938"/>
          <a:ext cx="77724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1" kern="1200" baseline="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Ig</a:t>
                      </a:r>
                      <a:r>
                        <a:rPr kumimoji="0" lang="es-ES" sz="20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G (mg/</a:t>
                      </a:r>
                      <a:r>
                        <a:rPr kumimoji="0" lang="es-ES" sz="2000" b="1" kern="1200" baseline="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dL</a:t>
                      </a:r>
                      <a:r>
                        <a:rPr kumimoji="0" lang="es-ES" sz="20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)</a:t>
                      </a:r>
                      <a:endParaRPr lang="es-ES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1" kern="1200" baseline="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Ig</a:t>
                      </a:r>
                      <a:r>
                        <a:rPr kumimoji="0" lang="es-ES" sz="20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A (mg/</a:t>
                      </a:r>
                      <a:r>
                        <a:rPr kumimoji="0" lang="es-ES" sz="2000" b="1" kern="1200" baseline="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dL</a:t>
                      </a:r>
                      <a:r>
                        <a:rPr kumimoji="0" lang="es-ES" sz="20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)</a:t>
                      </a:r>
                      <a:endParaRPr lang="es-ES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1" kern="1200" baseline="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Ig</a:t>
                      </a:r>
                      <a:r>
                        <a:rPr kumimoji="0" lang="es-ES" sz="20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M (mg/</a:t>
                      </a:r>
                      <a:r>
                        <a:rPr kumimoji="0" lang="es-ES" sz="2000" b="1" kern="1200" baseline="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dL</a:t>
                      </a:r>
                      <a:r>
                        <a:rPr kumimoji="0" lang="es-ES" sz="20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)</a:t>
                      </a:r>
                      <a:endParaRPr lang="es-ES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Cambria" pitchFamily="18" charset="0"/>
                        </a:rPr>
                        <a:t>RN</a:t>
                      </a:r>
                      <a:r>
                        <a:rPr lang="es-ES" sz="2000" b="1" baseline="0" dirty="0" smtClean="0">
                          <a:latin typeface="Cambria" pitchFamily="18" charset="0"/>
                        </a:rPr>
                        <a:t> (a término)</a:t>
                      </a:r>
                      <a:endParaRPr lang="es-E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610-1540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1-4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6-30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Cambria" pitchFamily="18" charset="0"/>
                        </a:rPr>
                        <a:t>3 meses</a:t>
                      </a:r>
                      <a:endParaRPr lang="es-E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170-560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5-50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30-100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Cambria" pitchFamily="18" charset="0"/>
                        </a:rPr>
                        <a:t>6 meses</a:t>
                      </a:r>
                      <a:endParaRPr lang="es-E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200-670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8-70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30-100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Cambria" pitchFamily="18" charset="0"/>
                        </a:rPr>
                        <a:t>1 año</a:t>
                      </a:r>
                      <a:endParaRPr lang="es-E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330-1160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10-100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40-170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Cambria" pitchFamily="18" charset="0"/>
                        </a:rPr>
                        <a:t>2-6 años</a:t>
                      </a:r>
                      <a:endParaRPr lang="es-E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b="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400‐1100</a:t>
                      </a:r>
                      <a:endParaRPr lang="es-ES" sz="2000" b="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10-160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50-180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Cambria" pitchFamily="18" charset="0"/>
                        </a:rPr>
                        <a:t>7-12 años</a:t>
                      </a:r>
                      <a:endParaRPr lang="es-E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600-1230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30-200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50-200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Cambria" pitchFamily="18" charset="0"/>
                        </a:rPr>
                        <a:t>Adultos</a:t>
                      </a:r>
                      <a:endParaRPr lang="es-E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700-1600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70-400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40-230</a:t>
                      </a:r>
                      <a:endParaRPr lang="es-ES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4294967295"/>
          </p:nvPr>
        </p:nvGraphicFramePr>
        <p:xfrm>
          <a:off x="323850" y="260350"/>
          <a:ext cx="8496944" cy="6309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82251"/>
                <a:gridCol w="4414693"/>
              </a:tblGrid>
              <a:tr h="2886275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mbria" pitchFamily="18" charset="0"/>
                        </a:rPr>
                        <a:t>Secundario</a:t>
                      </a:r>
                      <a:r>
                        <a:rPr lang="es-ES" baseline="0" dirty="0" smtClean="0">
                          <a:latin typeface="Cambria" pitchFamily="18" charset="0"/>
                        </a:rPr>
                        <a:t> a fármacos</a:t>
                      </a:r>
                    </a:p>
                    <a:p>
                      <a:r>
                        <a:rPr lang="es-ES" b="0" baseline="0" dirty="0" smtClean="0">
                          <a:latin typeface="Cambria" pitchFamily="18" charset="0"/>
                        </a:rPr>
                        <a:t>Antipalúdicos</a:t>
                      </a:r>
                    </a:p>
                    <a:p>
                      <a:r>
                        <a:rPr lang="es-ES" b="0" baseline="0" dirty="0" err="1" smtClean="0">
                          <a:latin typeface="Cambria" pitchFamily="18" charset="0"/>
                        </a:rPr>
                        <a:t>Captopril</a:t>
                      </a:r>
                      <a:endParaRPr lang="es-ES" b="0" baseline="0" dirty="0" smtClean="0">
                        <a:latin typeface="Cambria" pitchFamily="18" charset="0"/>
                      </a:endParaRPr>
                    </a:p>
                    <a:p>
                      <a:r>
                        <a:rPr lang="es-ES" b="0" baseline="0" dirty="0" err="1" smtClean="0">
                          <a:latin typeface="Cambria" pitchFamily="18" charset="0"/>
                        </a:rPr>
                        <a:t>Carbamazepina</a:t>
                      </a:r>
                      <a:endParaRPr lang="es-ES" b="0" baseline="0" dirty="0" smtClean="0">
                        <a:latin typeface="Cambria" pitchFamily="18" charset="0"/>
                      </a:endParaRPr>
                    </a:p>
                    <a:p>
                      <a:r>
                        <a:rPr lang="es-ES" b="0" baseline="0" dirty="0" smtClean="0">
                          <a:latin typeface="Cambria" pitchFamily="18" charset="0"/>
                        </a:rPr>
                        <a:t>Glucocorticoides</a:t>
                      </a:r>
                    </a:p>
                    <a:p>
                      <a:r>
                        <a:rPr lang="es-ES" b="0" baseline="0" dirty="0" err="1" smtClean="0">
                          <a:latin typeface="Cambria" pitchFamily="18" charset="0"/>
                        </a:rPr>
                        <a:t>Fenclofenaco</a:t>
                      </a:r>
                      <a:endParaRPr lang="es-ES" b="0" baseline="0" dirty="0" smtClean="0">
                        <a:latin typeface="Cambria" pitchFamily="18" charset="0"/>
                      </a:endParaRPr>
                    </a:p>
                    <a:p>
                      <a:r>
                        <a:rPr lang="es-ES" b="0" baseline="0" dirty="0" smtClean="0">
                          <a:latin typeface="Cambria" pitchFamily="18" charset="0"/>
                        </a:rPr>
                        <a:t>Sales de oro</a:t>
                      </a:r>
                    </a:p>
                    <a:p>
                      <a:r>
                        <a:rPr lang="es-ES" b="0" baseline="0" dirty="0" err="1" smtClean="0">
                          <a:latin typeface="Cambria" pitchFamily="18" charset="0"/>
                        </a:rPr>
                        <a:t>Penicilamina</a:t>
                      </a:r>
                      <a:endParaRPr lang="es-ES" b="0" baseline="0" dirty="0" smtClean="0">
                        <a:latin typeface="Cambria" pitchFamily="18" charset="0"/>
                      </a:endParaRPr>
                    </a:p>
                    <a:p>
                      <a:r>
                        <a:rPr lang="es-ES" b="0" baseline="0" dirty="0" err="1" smtClean="0">
                          <a:latin typeface="Cambria" pitchFamily="18" charset="0"/>
                        </a:rPr>
                        <a:t>Fenitoína</a:t>
                      </a:r>
                      <a:endParaRPr lang="es-ES" b="0" baseline="0" dirty="0" smtClean="0">
                        <a:latin typeface="Cambria" pitchFamily="18" charset="0"/>
                      </a:endParaRPr>
                    </a:p>
                    <a:p>
                      <a:r>
                        <a:rPr lang="es-ES" b="0" baseline="0" dirty="0" err="1" smtClean="0">
                          <a:latin typeface="Cambria" pitchFamily="18" charset="0"/>
                        </a:rPr>
                        <a:t>Sulfasalazina</a:t>
                      </a:r>
                      <a:endParaRPr lang="es-ES" b="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mbria" pitchFamily="18" charset="0"/>
                        </a:rPr>
                        <a:t>Alteraciones genéticas</a:t>
                      </a:r>
                    </a:p>
                    <a:p>
                      <a:r>
                        <a:rPr lang="es-ES" b="0" dirty="0" smtClean="0">
                          <a:latin typeface="Cambria" pitchFamily="18" charset="0"/>
                        </a:rPr>
                        <a:t>Ataxia </a:t>
                      </a:r>
                      <a:r>
                        <a:rPr lang="es-ES" b="0" dirty="0" err="1" smtClean="0">
                          <a:latin typeface="Cambria" pitchFamily="18" charset="0"/>
                        </a:rPr>
                        <a:t>Telangiectasia</a:t>
                      </a:r>
                      <a:endParaRPr lang="es-ES" b="0" dirty="0" smtClean="0">
                        <a:latin typeface="Cambria" pitchFamily="18" charset="0"/>
                      </a:endParaRPr>
                    </a:p>
                    <a:p>
                      <a:r>
                        <a:rPr lang="es-ES" b="0" dirty="0" smtClean="0">
                          <a:latin typeface="Cambria" pitchFamily="18" charset="0"/>
                        </a:rPr>
                        <a:t>IDCG</a:t>
                      </a:r>
                      <a:r>
                        <a:rPr lang="es-ES" b="0" baseline="0" dirty="0" smtClean="0">
                          <a:latin typeface="Cambria" pitchFamily="18" charset="0"/>
                        </a:rPr>
                        <a:t> (formas autosómicas y ligadas al X)</a:t>
                      </a:r>
                    </a:p>
                    <a:p>
                      <a:r>
                        <a:rPr lang="es-ES" b="0" baseline="0" dirty="0" smtClean="0">
                          <a:latin typeface="Cambria" pitchFamily="18" charset="0"/>
                        </a:rPr>
                        <a:t>Inmunodeficiencia </a:t>
                      </a:r>
                      <a:r>
                        <a:rPr lang="es-ES" b="0" baseline="0" dirty="0" err="1" smtClean="0">
                          <a:latin typeface="Cambria" pitchFamily="18" charset="0"/>
                        </a:rPr>
                        <a:t>Hiper-IgM</a:t>
                      </a:r>
                      <a:endParaRPr lang="es-ES" b="0" baseline="0" dirty="0" smtClean="0">
                        <a:latin typeface="Cambria" pitchFamily="18" charset="0"/>
                      </a:endParaRPr>
                    </a:p>
                    <a:p>
                      <a:r>
                        <a:rPr lang="es-ES" b="0" baseline="0" dirty="0" smtClean="0">
                          <a:latin typeface="Cambria" pitchFamily="18" charset="0"/>
                        </a:rPr>
                        <a:t>Déficit de </a:t>
                      </a:r>
                      <a:r>
                        <a:rPr lang="es-ES" b="0" baseline="0" dirty="0" err="1" smtClean="0">
                          <a:latin typeface="Cambria" pitchFamily="18" charset="0"/>
                        </a:rPr>
                        <a:t>transcobalamina</a:t>
                      </a:r>
                      <a:r>
                        <a:rPr lang="es-ES" b="0" baseline="0" dirty="0" smtClean="0">
                          <a:latin typeface="Cambria" pitchFamily="18" charset="0"/>
                        </a:rPr>
                        <a:t> II e </a:t>
                      </a:r>
                      <a:r>
                        <a:rPr lang="es-ES" b="0" baseline="0" dirty="0" err="1" smtClean="0">
                          <a:latin typeface="Cambria" pitchFamily="18" charset="0"/>
                        </a:rPr>
                        <a:t>hipogammaglobulinemia</a:t>
                      </a:r>
                      <a:endParaRPr lang="es-ES" b="0" baseline="0" dirty="0" smtClean="0">
                        <a:latin typeface="Cambria" pitchFamily="18" charset="0"/>
                      </a:endParaRPr>
                    </a:p>
                    <a:p>
                      <a:r>
                        <a:rPr lang="es-ES" b="0" baseline="0" dirty="0" smtClean="0">
                          <a:latin typeface="Cambria" pitchFamily="18" charset="0"/>
                        </a:rPr>
                        <a:t>ALX (</a:t>
                      </a:r>
                      <a:r>
                        <a:rPr lang="es-ES" b="0" baseline="0" dirty="0" err="1" smtClean="0">
                          <a:latin typeface="Cambria" pitchFamily="18" charset="0"/>
                        </a:rPr>
                        <a:t>Bruton</a:t>
                      </a:r>
                      <a:r>
                        <a:rPr lang="es-ES" b="0" baseline="0" dirty="0" smtClean="0">
                          <a:latin typeface="Cambria" pitchFamily="18" charset="0"/>
                        </a:rPr>
                        <a:t>)</a:t>
                      </a:r>
                    </a:p>
                    <a:p>
                      <a:r>
                        <a:rPr lang="es-ES" b="0" baseline="0" dirty="0" smtClean="0">
                          <a:latin typeface="Cambria" pitchFamily="18" charset="0"/>
                        </a:rPr>
                        <a:t>Enfermedad </a:t>
                      </a:r>
                      <a:r>
                        <a:rPr lang="es-ES" b="0" baseline="0" dirty="0" err="1" smtClean="0">
                          <a:latin typeface="Cambria" pitchFamily="18" charset="0"/>
                        </a:rPr>
                        <a:t>linfoproliferativa</a:t>
                      </a:r>
                      <a:r>
                        <a:rPr lang="es-ES" b="0" baseline="0" dirty="0" smtClean="0">
                          <a:latin typeface="Cambria" pitchFamily="18" charset="0"/>
                        </a:rPr>
                        <a:t> ligada al X (VEB)</a:t>
                      </a:r>
                    </a:p>
                    <a:p>
                      <a:r>
                        <a:rPr lang="es-ES" b="0" baseline="0" dirty="0" smtClean="0">
                          <a:latin typeface="Cambria" pitchFamily="18" charset="0"/>
                        </a:rPr>
                        <a:t>Enfermedades metabólicas</a:t>
                      </a:r>
                    </a:p>
                    <a:p>
                      <a:r>
                        <a:rPr lang="es-ES" b="0" baseline="0" dirty="0" smtClean="0">
                          <a:latin typeface="Cambria" pitchFamily="18" charset="0"/>
                        </a:rPr>
                        <a:t>Anomalías cromosómicas: </a:t>
                      </a:r>
                      <a:r>
                        <a:rPr lang="es-ES" b="0" baseline="0" dirty="0" err="1" smtClean="0">
                          <a:latin typeface="Cambria" pitchFamily="18" charset="0"/>
                        </a:rPr>
                        <a:t>deleción</a:t>
                      </a:r>
                      <a:r>
                        <a:rPr lang="es-ES" b="0" baseline="0" dirty="0" smtClean="0">
                          <a:latin typeface="Cambria" pitchFamily="18" charset="0"/>
                        </a:rPr>
                        <a:t> 18q-, </a:t>
                      </a:r>
                      <a:r>
                        <a:rPr lang="es-ES" b="0" baseline="0" dirty="0" err="1" smtClean="0">
                          <a:latin typeface="Cambria" pitchFamily="18" charset="0"/>
                        </a:rPr>
                        <a:t>monosomía</a:t>
                      </a:r>
                      <a:r>
                        <a:rPr lang="es-ES" b="0" baseline="0" dirty="0" smtClean="0">
                          <a:latin typeface="Cambria" pitchFamily="18" charset="0"/>
                        </a:rPr>
                        <a:t> 22, trisomía 8 y 21</a:t>
                      </a:r>
                      <a:endParaRPr lang="es-ES" b="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358247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Cambria" pitchFamily="18" charset="0"/>
                        </a:rPr>
                        <a:t>Enfermedades infecciosas</a:t>
                      </a:r>
                      <a:endParaRPr lang="es-ES" b="0" dirty="0" smtClean="0">
                        <a:latin typeface="Cambria" pitchFamily="18" charset="0"/>
                      </a:endParaRPr>
                    </a:p>
                    <a:p>
                      <a:r>
                        <a:rPr lang="es-ES" b="0" dirty="0" smtClean="0">
                          <a:latin typeface="Cambria" pitchFamily="18" charset="0"/>
                        </a:rPr>
                        <a:t>VIH, TORCH,</a:t>
                      </a:r>
                      <a:r>
                        <a:rPr lang="es-ES" b="0" baseline="0" dirty="0" smtClean="0">
                          <a:latin typeface="Cambria" pitchFamily="18" charset="0"/>
                        </a:rPr>
                        <a:t> VEB</a:t>
                      </a:r>
                      <a:endParaRPr lang="es-ES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Cambria" pitchFamily="18" charset="0"/>
                        </a:rPr>
                        <a:t>Procesos neoplásicos</a:t>
                      </a:r>
                    </a:p>
                    <a:p>
                      <a:r>
                        <a:rPr lang="es-ES" b="0" dirty="0" smtClean="0">
                          <a:latin typeface="Cambria" pitchFamily="18" charset="0"/>
                        </a:rPr>
                        <a:t>Leucemia linfocítica crónica</a:t>
                      </a:r>
                    </a:p>
                    <a:p>
                      <a:r>
                        <a:rPr lang="es-ES" b="0" dirty="0" smtClean="0">
                          <a:latin typeface="Cambria" pitchFamily="18" charset="0"/>
                        </a:rPr>
                        <a:t>Inmunodeficiencia con </a:t>
                      </a:r>
                      <a:r>
                        <a:rPr lang="es-ES" b="0" dirty="0" err="1" smtClean="0">
                          <a:latin typeface="Cambria" pitchFamily="18" charset="0"/>
                        </a:rPr>
                        <a:t>timoma</a:t>
                      </a:r>
                      <a:endParaRPr lang="es-ES" b="0" dirty="0" smtClean="0">
                        <a:latin typeface="Cambria" pitchFamily="18" charset="0"/>
                      </a:endParaRPr>
                    </a:p>
                    <a:p>
                      <a:r>
                        <a:rPr lang="es-ES" b="0" dirty="0" smtClean="0">
                          <a:latin typeface="Cambria" pitchFamily="18" charset="0"/>
                        </a:rPr>
                        <a:t>Linfoma no </a:t>
                      </a:r>
                      <a:r>
                        <a:rPr lang="es-ES" b="0" dirty="0" err="1" smtClean="0">
                          <a:latin typeface="Cambria" pitchFamily="18" charset="0"/>
                        </a:rPr>
                        <a:t>Hodgkin</a:t>
                      </a:r>
                      <a:endParaRPr lang="es-ES" b="0" dirty="0" smtClean="0">
                        <a:latin typeface="Cambria" pitchFamily="18" charset="0"/>
                      </a:endParaRPr>
                    </a:p>
                    <a:p>
                      <a:r>
                        <a:rPr lang="es-ES" b="0" dirty="0" smtClean="0">
                          <a:latin typeface="Cambria" pitchFamily="18" charset="0"/>
                        </a:rPr>
                        <a:t>Linfoma de células B</a:t>
                      </a:r>
                      <a:endParaRPr lang="es-ES" b="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358247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Cambria" pitchFamily="18" charset="0"/>
                        </a:rPr>
                        <a:t>Enfermedades sistémicas</a:t>
                      </a:r>
                    </a:p>
                    <a:p>
                      <a:r>
                        <a:rPr lang="es-ES" b="0" dirty="0" err="1" smtClean="0">
                          <a:latin typeface="Cambria" pitchFamily="18" charset="0"/>
                        </a:rPr>
                        <a:t>Hipercatabolismo</a:t>
                      </a:r>
                      <a:r>
                        <a:rPr lang="es-ES" b="0" dirty="0" smtClean="0">
                          <a:latin typeface="Cambria" pitchFamily="18" charset="0"/>
                        </a:rPr>
                        <a:t> aumentado, pérdida excesiva de </a:t>
                      </a:r>
                      <a:r>
                        <a:rPr lang="es-ES" b="0" dirty="0" err="1" smtClean="0">
                          <a:latin typeface="Cambria" pitchFamily="18" charset="0"/>
                        </a:rPr>
                        <a:t>Igs</a:t>
                      </a:r>
                      <a:r>
                        <a:rPr lang="es-ES" b="0" baseline="0" dirty="0" smtClean="0">
                          <a:latin typeface="Cambria" pitchFamily="18" charset="0"/>
                        </a:rPr>
                        <a:t> (síndrome nefrótico, quemaduras, diarrea, </a:t>
                      </a:r>
                      <a:r>
                        <a:rPr lang="es-ES" b="0" baseline="0" dirty="0" err="1" smtClean="0">
                          <a:latin typeface="Cambria" pitchFamily="18" charset="0"/>
                        </a:rPr>
                        <a:t>linfangiectasias</a:t>
                      </a:r>
                      <a:r>
                        <a:rPr lang="es-ES" b="0" baseline="0" dirty="0" smtClean="0">
                          <a:latin typeface="Cambria" pitchFamily="18" charset="0"/>
                        </a:rPr>
                        <a:t>)</a:t>
                      </a:r>
                      <a:endParaRPr lang="es-ES" b="0" dirty="0" smtClean="0">
                        <a:latin typeface="Cambria" pitchFamily="18" charset="0"/>
                      </a:endParaRPr>
                    </a:p>
                    <a:p>
                      <a:endParaRPr lang="es-ES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Cambria" pitchFamily="18" charset="0"/>
                        </a:rPr>
                        <a:t>Fibrosis quística</a:t>
                      </a:r>
                      <a:endParaRPr lang="es-ES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Clasificación de las IDP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spcBef>
                <a:spcPts val="580"/>
              </a:spcBef>
              <a:buFont typeface="+mj-lt"/>
              <a:buAutoNum type="arabicParenR"/>
              <a:defRPr/>
            </a:pPr>
            <a:r>
              <a:rPr lang="es-ES" dirty="0">
                <a:latin typeface="Cambria" pitchFamily="18" charset="0"/>
              </a:rPr>
              <a:t>Inmunodeficiencias combinadas de células T y B</a:t>
            </a:r>
          </a:p>
          <a:p>
            <a:pPr marL="514350" indent="-514350">
              <a:spcBef>
                <a:spcPts val="580"/>
              </a:spcBef>
              <a:buFont typeface="+mj-lt"/>
              <a:buAutoNum type="arabicParenR"/>
              <a:defRPr/>
            </a:pPr>
            <a:r>
              <a:rPr lang="es-ES" dirty="0">
                <a:latin typeface="Cambria" pitchFamily="18" charset="0"/>
              </a:rPr>
              <a:t>Otros síndromes de inmunodeficiencias bien definidos</a:t>
            </a:r>
          </a:p>
          <a:p>
            <a:pPr marL="514350" indent="-514350">
              <a:spcBef>
                <a:spcPts val="580"/>
              </a:spcBef>
              <a:buFont typeface="+mj-lt"/>
              <a:buAutoNum type="arabicParenR"/>
              <a:defRPr/>
            </a:pPr>
            <a:r>
              <a:rPr lang="es-ES" dirty="0">
                <a:latin typeface="Cambria" pitchFamily="18" charset="0"/>
              </a:rPr>
              <a:t>Deficiencias predominantemente de anticuerpos</a:t>
            </a:r>
          </a:p>
          <a:p>
            <a:pPr marL="514350" indent="-514350">
              <a:spcBef>
                <a:spcPts val="580"/>
              </a:spcBef>
              <a:buFont typeface="+mj-lt"/>
              <a:buAutoNum type="arabicParenR"/>
              <a:defRPr/>
            </a:pPr>
            <a:r>
              <a:rPr lang="es-ES" dirty="0">
                <a:latin typeface="Cambria" pitchFamily="18" charset="0"/>
              </a:rPr>
              <a:t>Enfermedades de </a:t>
            </a:r>
            <a:r>
              <a:rPr lang="es-ES" dirty="0" err="1">
                <a:latin typeface="Cambria" pitchFamily="18" charset="0"/>
              </a:rPr>
              <a:t>disregulación</a:t>
            </a:r>
            <a:r>
              <a:rPr lang="es-ES" dirty="0">
                <a:latin typeface="Cambria" pitchFamily="18" charset="0"/>
              </a:rPr>
              <a:t> inmunitaria</a:t>
            </a:r>
          </a:p>
          <a:p>
            <a:pPr marL="514350" indent="-514350">
              <a:spcBef>
                <a:spcPts val="580"/>
              </a:spcBef>
              <a:buFont typeface="+mj-lt"/>
              <a:buAutoNum type="arabicParenR"/>
              <a:defRPr/>
            </a:pPr>
            <a:r>
              <a:rPr lang="es-ES" dirty="0">
                <a:latin typeface="Cambria" pitchFamily="18" charset="0"/>
              </a:rPr>
              <a:t>Defectos del número y/o la función </a:t>
            </a:r>
            <a:r>
              <a:rPr lang="es-ES" dirty="0" err="1">
                <a:latin typeface="Cambria" pitchFamily="18" charset="0"/>
              </a:rPr>
              <a:t>fagocítica</a:t>
            </a:r>
            <a:endParaRPr lang="es-ES" dirty="0">
              <a:latin typeface="Cambria" pitchFamily="18" charset="0"/>
            </a:endParaRPr>
          </a:p>
          <a:p>
            <a:pPr marL="514350" indent="-514350">
              <a:spcBef>
                <a:spcPts val="580"/>
              </a:spcBef>
              <a:buFont typeface="+mj-lt"/>
              <a:buAutoNum type="arabicParenR"/>
              <a:defRPr/>
            </a:pPr>
            <a:r>
              <a:rPr lang="es-ES" dirty="0">
                <a:latin typeface="Cambria" pitchFamily="18" charset="0"/>
              </a:rPr>
              <a:t>Defectos en la inmunidad innata</a:t>
            </a:r>
          </a:p>
          <a:p>
            <a:pPr marL="514350" indent="-514350">
              <a:spcBef>
                <a:spcPts val="580"/>
              </a:spcBef>
              <a:buFont typeface="+mj-lt"/>
              <a:buAutoNum type="arabicParenR"/>
              <a:defRPr/>
            </a:pPr>
            <a:r>
              <a:rPr lang="es-ES" dirty="0">
                <a:latin typeface="Cambria" pitchFamily="18" charset="0"/>
              </a:rPr>
              <a:t>Desórdenes </a:t>
            </a:r>
            <a:r>
              <a:rPr lang="es-ES" dirty="0" err="1">
                <a:latin typeface="Cambria" pitchFamily="18" charset="0"/>
              </a:rPr>
              <a:t>autoinflamatorios</a:t>
            </a:r>
            <a:r>
              <a:rPr lang="es-ES" dirty="0">
                <a:latin typeface="Cambria" pitchFamily="18" charset="0"/>
              </a:rPr>
              <a:t> </a:t>
            </a:r>
          </a:p>
          <a:p>
            <a:pPr marL="514350" indent="-514350">
              <a:spcBef>
                <a:spcPts val="580"/>
              </a:spcBef>
              <a:buFont typeface="+mj-lt"/>
              <a:buAutoNum type="arabicParenR"/>
              <a:defRPr/>
            </a:pPr>
            <a:r>
              <a:rPr lang="es-ES" dirty="0">
                <a:latin typeface="Cambria" pitchFamily="18" charset="0"/>
              </a:rPr>
              <a:t>Deficiencias del </a:t>
            </a:r>
            <a:r>
              <a:rPr lang="es-ES" dirty="0" smtClean="0">
                <a:latin typeface="Cambria" pitchFamily="18" charset="0"/>
              </a:rPr>
              <a:t>complemento</a:t>
            </a:r>
          </a:p>
          <a:p>
            <a:pPr marL="514350" indent="-514350">
              <a:spcBef>
                <a:spcPts val="580"/>
              </a:spcBef>
              <a:buFont typeface="+mj-lt"/>
              <a:buAutoNum type="arabicParenR"/>
              <a:defRPr/>
            </a:pPr>
            <a:r>
              <a:rPr lang="es-ES" dirty="0" smtClean="0">
                <a:latin typeface="Cambria" pitchFamily="18" charset="0"/>
              </a:rPr>
              <a:t>Fenocopias de IDP</a:t>
            </a:r>
            <a:endParaRPr lang="es-ES" dirty="0">
              <a:latin typeface="Cambria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602128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580"/>
              </a:spcBef>
              <a:defRPr/>
            </a:pPr>
            <a:r>
              <a:rPr lang="es-ES" sz="2400" b="1" dirty="0">
                <a:solidFill>
                  <a:schemeClr val="tx2"/>
                </a:solidFill>
              </a:rPr>
              <a:t>International </a:t>
            </a:r>
            <a:r>
              <a:rPr lang="es-ES" sz="2400" b="1" dirty="0" err="1">
                <a:solidFill>
                  <a:schemeClr val="tx2"/>
                </a:solidFill>
              </a:rPr>
              <a:t>Union</a:t>
            </a:r>
            <a:r>
              <a:rPr lang="es-ES" sz="2400" b="1" dirty="0">
                <a:solidFill>
                  <a:schemeClr val="tx2"/>
                </a:solidFill>
              </a:rPr>
              <a:t> of </a:t>
            </a:r>
            <a:r>
              <a:rPr lang="es-ES" sz="2400" b="1" dirty="0" err="1">
                <a:solidFill>
                  <a:schemeClr val="tx2"/>
                </a:solidFill>
              </a:rPr>
              <a:t>Inmunology</a:t>
            </a:r>
            <a:r>
              <a:rPr lang="es-ES" sz="2400" b="1" dirty="0">
                <a:solidFill>
                  <a:schemeClr val="tx2"/>
                </a:solidFill>
              </a:rPr>
              <a:t> </a:t>
            </a:r>
            <a:r>
              <a:rPr lang="es-ES" sz="2400" b="1" dirty="0" err="1">
                <a:solidFill>
                  <a:schemeClr val="tx2"/>
                </a:solidFill>
              </a:rPr>
              <a:t>Societies</a:t>
            </a:r>
            <a:r>
              <a:rPr lang="es-ES" sz="2400" b="1" dirty="0">
                <a:solidFill>
                  <a:schemeClr val="tx2"/>
                </a:solidFill>
              </a:rPr>
              <a:t> (IUIS) </a:t>
            </a:r>
            <a:r>
              <a:rPr lang="es-ES" sz="2400" b="1" dirty="0" smtClean="0">
                <a:solidFill>
                  <a:schemeClr val="tx2"/>
                </a:solidFill>
              </a:rPr>
              <a:t>2017</a:t>
            </a:r>
            <a:endParaRPr lang="es-E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Título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s-ES" dirty="0" err="1" smtClean="0"/>
              <a:t>Inmunofenotipo</a:t>
            </a:r>
            <a:r>
              <a:rPr lang="es-ES" dirty="0" smtClean="0"/>
              <a:t>: valores normales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2089150"/>
            <a:ext cx="89868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3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8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s-ES" dirty="0" smtClean="0"/>
              <a:t>Estudios más específicos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388" y="1557338"/>
            <a:ext cx="4248150" cy="2808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Cambria" pitchFamily="18" charset="0"/>
              </a:rPr>
              <a:t>Inmunidad humoral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Niveles 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Igs</a:t>
            </a:r>
            <a:endParaRPr lang="es-ES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Respuesta 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vacunal</a:t>
            </a:r>
            <a:endParaRPr lang="es-ES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Inmunofenotipo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 (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Linf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 B)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Respuesta 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vacunal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 específica tras vacunación (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Hib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/23v 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pneumococo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Producción </a:t>
            </a:r>
            <a:r>
              <a:rPr lang="es-ES" i="1" dirty="0">
                <a:solidFill>
                  <a:schemeClr val="tx1"/>
                </a:solidFill>
                <a:latin typeface="Cambria" pitchFamily="18" charset="0"/>
              </a:rPr>
              <a:t>in vitro 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de 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Igs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 en respuesta a 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mitógenos</a:t>
            </a:r>
            <a:endParaRPr lang="es-ES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AMO: maduración 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Linf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 B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0" y="1557338"/>
            <a:ext cx="4392613" cy="2808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Cambria" pitchFamily="18" charset="0"/>
              </a:rPr>
              <a:t>Inmunidad celular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Inmunofenotipo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 (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Linf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 T, 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cél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 NK)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Respuesta proliferativa </a:t>
            </a:r>
            <a:r>
              <a:rPr lang="es-ES" i="1" dirty="0">
                <a:solidFill>
                  <a:schemeClr val="tx1"/>
                </a:solidFill>
                <a:latin typeface="Cambria" pitchFamily="18" charset="0"/>
              </a:rPr>
              <a:t>in vitro 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a 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mitógenos</a:t>
            </a:r>
            <a:endParaRPr lang="es-ES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Hipersensibilidad cutánea retardada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Estudio (FISH) 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deleción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 22q11 y 10q11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Citotoxicidad NK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Estudio enzimático (ADA, PNP)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43438" y="4508500"/>
            <a:ext cx="4278312" cy="1944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Cambria" pitchFamily="18" charset="0"/>
              </a:rPr>
              <a:t>Función fagocitaria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Número de neutrófilos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Función oxidativa (</a:t>
            </a:r>
            <a:r>
              <a:rPr lang="es-ES" dirty="0" err="1">
                <a:solidFill>
                  <a:schemeClr val="tx1"/>
                </a:solidFill>
                <a:latin typeface="Cambria" pitchFamily="18" charset="0"/>
              </a:rPr>
              <a:t>citometría</a:t>
            </a: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 de flujo)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Expresión CD18/CD11…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Morfología neutrófilos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9512" y="4581128"/>
            <a:ext cx="4278312" cy="180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Cambria" pitchFamily="18" charset="0"/>
              </a:rPr>
              <a:t>Complemento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CH50 y AP50 (actividad total)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chemeClr val="tx1"/>
                </a:solidFill>
                <a:latin typeface="Cambria" pitchFamily="18" charset="0"/>
              </a:rPr>
              <a:t>Cuantificación de los componentes por separado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Tratamientos disponibles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spcBef>
                <a:spcPts val="580"/>
              </a:spcBef>
              <a:defRPr/>
            </a:pPr>
            <a:endParaRPr lang="es-ES" sz="3600" dirty="0" smtClean="0">
              <a:latin typeface="Cambria" pitchFamily="18" charset="0"/>
            </a:endParaRP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defRPr/>
            </a:pPr>
            <a:r>
              <a:rPr lang="es-ES" sz="3600" dirty="0" smtClean="0">
                <a:latin typeface="Cambria" pitchFamily="18" charset="0"/>
              </a:rPr>
              <a:t>Terapia sustitutiva con </a:t>
            </a:r>
            <a:r>
              <a:rPr lang="es-ES" sz="3600" b="1" dirty="0" smtClean="0">
                <a:latin typeface="Cambria" pitchFamily="18" charset="0"/>
              </a:rPr>
              <a:t>gammaglobulina </a:t>
            </a:r>
            <a:r>
              <a:rPr lang="es-ES" sz="3600" b="1" dirty="0" err="1" smtClean="0">
                <a:latin typeface="Cambria" pitchFamily="18" charset="0"/>
              </a:rPr>
              <a:t>ev</a:t>
            </a:r>
            <a:r>
              <a:rPr lang="es-ES" sz="3600" b="1" dirty="0" smtClean="0">
                <a:latin typeface="Cambria" pitchFamily="18" charset="0"/>
              </a:rPr>
              <a:t>/</a:t>
            </a:r>
            <a:r>
              <a:rPr lang="es-ES" sz="3600" b="1" dirty="0" err="1" smtClean="0">
                <a:latin typeface="Cambria" pitchFamily="18" charset="0"/>
              </a:rPr>
              <a:t>sc</a:t>
            </a:r>
            <a:endParaRPr lang="es-ES" sz="3600" b="1" dirty="0" smtClean="0"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580"/>
              </a:spcBef>
              <a:buNone/>
              <a:defRPr/>
            </a:pPr>
            <a:r>
              <a:rPr lang="es-ES" sz="3100" dirty="0" smtClean="0">
                <a:latin typeface="Cambria" pitchFamily="18" charset="0"/>
              </a:rPr>
              <a:t>(IDCV, defectos de producción de anticuerpos, ALX, inmunodeficiencias combinadas)</a:t>
            </a: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defRPr/>
            </a:pPr>
            <a:r>
              <a:rPr lang="es-ES" sz="3600" b="1" dirty="0" smtClean="0">
                <a:solidFill>
                  <a:schemeClr val="tx2"/>
                </a:solidFill>
                <a:latin typeface="Cambria" pitchFamily="18" charset="0"/>
              </a:rPr>
              <a:t>Antibióticos, antivíricos y </a:t>
            </a:r>
            <a:r>
              <a:rPr lang="es-ES" sz="3600" b="1" dirty="0" err="1" smtClean="0">
                <a:solidFill>
                  <a:schemeClr val="tx2"/>
                </a:solidFill>
                <a:latin typeface="Cambria" pitchFamily="18" charset="0"/>
              </a:rPr>
              <a:t>antifúngicos</a:t>
            </a:r>
            <a:endParaRPr lang="es-ES" sz="3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buFontTx/>
              <a:buChar char="-"/>
              <a:defRPr/>
            </a:pPr>
            <a:r>
              <a:rPr lang="es-ES" sz="3100" dirty="0" smtClean="0">
                <a:latin typeface="Cambria" pitchFamily="18" charset="0"/>
              </a:rPr>
              <a:t>Manifestaciones de infección </a:t>
            </a:r>
            <a:r>
              <a:rPr lang="es-ES" sz="3100" dirty="0" smtClean="0">
                <a:latin typeface="Cambria" pitchFamily="18" charset="0"/>
                <a:sym typeface="Wingdings" pitchFamily="2" charset="2"/>
              </a:rPr>
              <a:t> tratamiento rápido (cultivos)</a:t>
            </a: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buFontTx/>
              <a:buChar char="-"/>
              <a:defRPr/>
            </a:pPr>
            <a:r>
              <a:rPr lang="es-ES" sz="3100" dirty="0" smtClean="0">
                <a:latin typeface="Cambria" pitchFamily="18" charset="0"/>
                <a:sym typeface="Wingdings" pitchFamily="2" charset="2"/>
              </a:rPr>
              <a:t>Profilaxis primaria/secundaria</a:t>
            </a: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defRPr/>
            </a:pPr>
            <a:r>
              <a:rPr lang="es-ES" sz="3600" b="1" dirty="0" smtClean="0">
                <a:latin typeface="Cambria" pitchFamily="18" charset="0"/>
                <a:sym typeface="Wingdings" pitchFamily="2" charset="2"/>
              </a:rPr>
              <a:t>TPH</a:t>
            </a: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defRPr/>
            </a:pPr>
            <a:r>
              <a:rPr lang="es-ES" sz="3600" dirty="0" smtClean="0">
                <a:latin typeface="Cambria" pitchFamily="18" charset="0"/>
                <a:sym typeface="Wingdings" pitchFamily="2" charset="2"/>
              </a:rPr>
              <a:t>Terapia génica</a:t>
            </a: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defRPr/>
            </a:pPr>
            <a:r>
              <a:rPr lang="es-ES" sz="3600" u="sng" dirty="0" smtClean="0">
                <a:latin typeface="Cambria" pitchFamily="18" charset="0"/>
                <a:sym typeface="Wingdings" pitchFamily="2" charset="2"/>
              </a:rPr>
              <a:t>Otros</a:t>
            </a:r>
            <a:r>
              <a:rPr lang="es-ES" sz="3600" dirty="0" smtClean="0">
                <a:latin typeface="Cambria" pitchFamily="18" charset="0"/>
                <a:sym typeface="Wingdings" pitchFamily="2" charset="2"/>
              </a:rPr>
              <a:t>: sustitución enzimática, IFN-gamma, vacunas…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600" b="1" dirty="0" smtClean="0">
                <a:latin typeface="Cambria" pitchFamily="18" charset="0"/>
              </a:rPr>
              <a:t>Es necesario pensar en las IDP para poder llegar a diagnosticarlas: pediatra general</a:t>
            </a:r>
          </a:p>
          <a:p>
            <a:pPr>
              <a:defRPr/>
            </a:pPr>
            <a:r>
              <a:rPr lang="es-ES" sz="2600" dirty="0" smtClean="0">
                <a:latin typeface="Cambria" pitchFamily="18" charset="0"/>
              </a:rPr>
              <a:t>El </a:t>
            </a:r>
            <a:r>
              <a:rPr lang="es-ES" sz="2600" b="1" dirty="0" smtClean="0">
                <a:solidFill>
                  <a:schemeClr val="tx2"/>
                </a:solidFill>
                <a:latin typeface="Cambria" pitchFamily="18" charset="0"/>
              </a:rPr>
              <a:t>hemograma</a:t>
            </a:r>
            <a:r>
              <a:rPr lang="es-ES" sz="2600" dirty="0" smtClean="0">
                <a:latin typeface="Cambria" pitchFamily="18" charset="0"/>
              </a:rPr>
              <a:t> e </a:t>
            </a:r>
            <a:r>
              <a:rPr lang="es-ES" sz="2600" b="1" dirty="0" smtClean="0">
                <a:solidFill>
                  <a:schemeClr val="tx2"/>
                </a:solidFill>
                <a:latin typeface="Cambria" pitchFamily="18" charset="0"/>
              </a:rPr>
              <a:t>inmunoglobulinas</a:t>
            </a:r>
            <a:r>
              <a:rPr lang="es-ES" sz="2600" dirty="0" smtClean="0">
                <a:latin typeface="Cambria" pitchFamily="18" charset="0"/>
              </a:rPr>
              <a:t> pueden orientar</a:t>
            </a:r>
          </a:p>
          <a:p>
            <a:pPr>
              <a:defRPr/>
            </a:pPr>
            <a:r>
              <a:rPr lang="es-ES" sz="2600" dirty="0" smtClean="0">
                <a:latin typeface="Cambria" pitchFamily="18" charset="0"/>
              </a:rPr>
              <a:t>El </a:t>
            </a:r>
            <a:r>
              <a:rPr lang="es-ES" sz="2600" b="1" dirty="0" smtClean="0">
                <a:latin typeface="Cambria" pitchFamily="18" charset="0"/>
              </a:rPr>
              <a:t>diagnóstico y tratamiento precoces</a:t>
            </a:r>
            <a:r>
              <a:rPr lang="es-ES" sz="2600" dirty="0" smtClean="0">
                <a:latin typeface="Cambria" pitchFamily="18" charset="0"/>
              </a:rPr>
              <a:t> mejoran el pronóstico</a:t>
            </a:r>
          </a:p>
          <a:p>
            <a:pPr>
              <a:defRPr/>
            </a:pPr>
            <a:r>
              <a:rPr lang="es-ES" sz="2600" dirty="0" smtClean="0">
                <a:latin typeface="Cambria" pitchFamily="18" charset="0"/>
              </a:rPr>
              <a:t>Consultar con </a:t>
            </a:r>
            <a:r>
              <a:rPr lang="es-ES" sz="2600" b="1" dirty="0" smtClean="0">
                <a:latin typeface="Cambria" pitchFamily="18" charset="0"/>
              </a:rPr>
              <a:t>centro de referencia </a:t>
            </a:r>
            <a:r>
              <a:rPr lang="es-ES" sz="2600" dirty="0" smtClean="0">
                <a:latin typeface="Cambria" pitchFamily="18" charset="0"/>
              </a:rPr>
              <a:t>para facilitar el estudio</a:t>
            </a:r>
          </a:p>
          <a:p>
            <a:pPr>
              <a:defRPr/>
            </a:pPr>
            <a:r>
              <a:rPr lang="es-ES" sz="2600" b="1" dirty="0" smtClean="0">
                <a:solidFill>
                  <a:schemeClr val="tx2"/>
                </a:solidFill>
                <a:latin typeface="Cambria" pitchFamily="18" charset="0"/>
              </a:rPr>
              <a:t>Abordaje multidisciplinario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freethumbs.dreamstime.com/46/big/free_46376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455" r="86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2 Rectángulo"/>
          <p:cNvSpPr>
            <a:spLocks noChangeArrowheads="1"/>
          </p:cNvSpPr>
          <p:nvPr/>
        </p:nvSpPr>
        <p:spPr bwMode="auto">
          <a:xfrm>
            <a:off x="4311650" y="0"/>
            <a:ext cx="483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>
                <a:solidFill>
                  <a:schemeClr val="bg1"/>
                </a:solidFill>
                <a:latin typeface="Segoe Script" pitchFamily="34" charset="0"/>
              </a:rPr>
              <a:t>¡¡Gracias por vuestra atención!!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Importancia de conocerlas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endParaRPr lang="es-ES" sz="2800" dirty="0" smtClean="0">
              <a:latin typeface="Cambria" pitchFamily="18" charset="0"/>
            </a:endParaRPr>
          </a:p>
          <a:p>
            <a:r>
              <a:rPr lang="es-ES" sz="2800" dirty="0" smtClean="0">
                <a:latin typeface="Cambria" pitchFamily="18" charset="0"/>
              </a:rPr>
              <a:t>Las IDP pueden ser muy graves y, sin tratamiento adecuado, fatales</a:t>
            </a:r>
          </a:p>
          <a:p>
            <a:r>
              <a:rPr lang="es-ES" sz="2800" dirty="0" smtClean="0">
                <a:latin typeface="Cambria" pitchFamily="18" charset="0"/>
              </a:rPr>
              <a:t>Diagnóstico precoz muy importante para el pronóstico del paciente</a:t>
            </a:r>
          </a:p>
          <a:p>
            <a:r>
              <a:rPr lang="es-ES" sz="2800" dirty="0" smtClean="0">
                <a:latin typeface="Cambria" pitchFamily="18" charset="0"/>
              </a:rPr>
              <a:t>Datos exploratorios/resultados de laboratorio sugestivos (</a:t>
            </a:r>
            <a:r>
              <a:rPr lang="es-ES" sz="2800" b="1" dirty="0" smtClean="0">
                <a:solidFill>
                  <a:schemeClr val="tx2"/>
                </a:solidFill>
                <a:latin typeface="Cambria" pitchFamily="18" charset="0"/>
              </a:rPr>
              <a:t>adaptados a la edad del paciente</a:t>
            </a:r>
            <a:r>
              <a:rPr lang="es-ES" sz="2800" dirty="0" smtClean="0">
                <a:latin typeface="Cambria" pitchFamily="18" charset="0"/>
              </a:rPr>
              <a:t>)</a:t>
            </a:r>
          </a:p>
          <a:p>
            <a:r>
              <a:rPr lang="es-ES" sz="2800" dirty="0" smtClean="0">
                <a:latin typeface="Cambria" pitchFamily="18" charset="0"/>
              </a:rPr>
              <a:t>Evitar los estudios innecesarios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Sospecha y diagnóstico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spcBef>
                <a:spcPts val="580"/>
              </a:spcBef>
              <a:defRPr/>
            </a:pPr>
            <a:r>
              <a:rPr lang="es-ES" sz="3500" b="1" dirty="0" smtClean="0">
                <a:latin typeface="Cambria" pitchFamily="18" charset="0"/>
              </a:rPr>
              <a:t>Anamnesis</a:t>
            </a:r>
          </a:p>
          <a:p>
            <a:pPr marL="274320" indent="-274320">
              <a:spcBef>
                <a:spcPts val="580"/>
              </a:spcBef>
              <a:buFontTx/>
              <a:buChar char="-"/>
              <a:defRPr/>
            </a:pPr>
            <a:r>
              <a:rPr lang="es-ES" sz="3000" dirty="0" smtClean="0">
                <a:latin typeface="Cambria" pitchFamily="18" charset="0"/>
              </a:rPr>
              <a:t>Hª familiar de IDP</a:t>
            </a:r>
          </a:p>
          <a:p>
            <a:pPr marL="274320" indent="-274320">
              <a:spcBef>
                <a:spcPts val="580"/>
              </a:spcBef>
              <a:buFontTx/>
              <a:buChar char="-"/>
              <a:defRPr/>
            </a:pPr>
            <a:r>
              <a:rPr lang="es-ES" sz="3000" dirty="0" smtClean="0">
                <a:solidFill>
                  <a:srgbClr val="002060"/>
                </a:solidFill>
                <a:latin typeface="Cambria" pitchFamily="18" charset="0"/>
              </a:rPr>
              <a:t>Consanguinidad</a:t>
            </a:r>
          </a:p>
          <a:p>
            <a:pPr marL="274320" indent="-274320">
              <a:spcBef>
                <a:spcPts val="580"/>
              </a:spcBef>
              <a:buFontTx/>
              <a:buChar char="-"/>
              <a:defRPr/>
            </a:pPr>
            <a:r>
              <a:rPr lang="es-ES" sz="3000" dirty="0" smtClean="0">
                <a:latin typeface="Cambria" pitchFamily="18" charset="0"/>
              </a:rPr>
              <a:t>Familiares muertos a edad temprana (hombres)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3500" b="1" dirty="0" smtClean="0">
                <a:latin typeface="Cambria" pitchFamily="18" charset="0"/>
              </a:rPr>
              <a:t>Exploración física</a:t>
            </a:r>
          </a:p>
          <a:p>
            <a:pPr marL="274320" indent="-274320">
              <a:spcBef>
                <a:spcPts val="580"/>
              </a:spcBef>
              <a:buFontTx/>
              <a:buChar char="-"/>
              <a:defRPr/>
            </a:pPr>
            <a:r>
              <a:rPr lang="es-ES" sz="3000" dirty="0" smtClean="0">
                <a:latin typeface="Cambria" pitchFamily="18" charset="0"/>
              </a:rPr>
              <a:t>Estado nutricional</a:t>
            </a:r>
          </a:p>
          <a:p>
            <a:pPr marL="274320" indent="-274320">
              <a:spcBef>
                <a:spcPts val="580"/>
              </a:spcBef>
              <a:buFontTx/>
              <a:buChar char="-"/>
              <a:defRPr/>
            </a:pPr>
            <a:r>
              <a:rPr lang="es-ES" sz="3000" dirty="0" smtClean="0">
                <a:latin typeface="Cambria" pitchFamily="18" charset="0"/>
              </a:rPr>
              <a:t>Secuelas de infecciones previas</a:t>
            </a:r>
          </a:p>
          <a:p>
            <a:pPr marL="274320" indent="-274320">
              <a:spcBef>
                <a:spcPts val="580"/>
              </a:spcBef>
              <a:buFontTx/>
              <a:buChar char="-"/>
              <a:defRPr/>
            </a:pPr>
            <a:r>
              <a:rPr lang="es-ES" sz="3000" dirty="0" smtClean="0">
                <a:solidFill>
                  <a:srgbClr val="002060"/>
                </a:solidFill>
                <a:latin typeface="Cambria" pitchFamily="18" charset="0"/>
              </a:rPr>
              <a:t>Cadenas ganglionares, amígdalas, </a:t>
            </a:r>
            <a:r>
              <a:rPr lang="es-ES" sz="3000" dirty="0" err="1" smtClean="0">
                <a:solidFill>
                  <a:srgbClr val="002060"/>
                </a:solidFill>
                <a:latin typeface="Cambria" pitchFamily="18" charset="0"/>
              </a:rPr>
              <a:t>hepatoesplenomegalia</a:t>
            </a:r>
            <a:endParaRPr lang="es-ES" sz="30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 smtClean="0"/>
              <a:t>   CASOS CLÍNICOS</a:t>
            </a:r>
            <a:endParaRPr lang="es-ES" b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s-ES" sz="4400" b="1" i="1" dirty="0" smtClean="0">
                <a:solidFill>
                  <a:schemeClr val="tx2"/>
                </a:solidFill>
              </a:rPr>
              <a:t>Algunos ejemplos…</a:t>
            </a:r>
          </a:p>
          <a:p>
            <a:pPr algn="ctr"/>
            <a:endParaRPr lang="es-ES" sz="4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Ini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157192"/>
            <a:ext cx="2569689" cy="83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/>
          </a:bodyPr>
          <a:lstStyle/>
          <a:p>
            <a:r>
              <a:rPr lang="es-ES_tradnl" sz="2800" dirty="0" smtClean="0">
                <a:latin typeface="Cambria" pitchFamily="18" charset="0"/>
              </a:rPr>
              <a:t>Niño de 6 años con </a:t>
            </a:r>
            <a:r>
              <a:rPr lang="es-ES_tradnl" sz="2800" b="1" dirty="0" smtClean="0">
                <a:solidFill>
                  <a:schemeClr val="tx2"/>
                </a:solidFill>
                <a:latin typeface="Cambria" pitchFamily="18" charset="0"/>
              </a:rPr>
              <a:t>infecciones de repetición vs cuadro reumatológico</a:t>
            </a:r>
          </a:p>
          <a:p>
            <a:endParaRPr lang="es-ES_tradnl" sz="2600" dirty="0" smtClean="0">
              <a:latin typeface="Cambria" pitchFamily="18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s-ES_tradnl" sz="2600" u="sng" dirty="0" smtClean="0">
                <a:latin typeface="Cambria" pitchFamily="18" charset="0"/>
              </a:rPr>
              <a:t>Antecedentes familiares</a:t>
            </a:r>
            <a:r>
              <a:rPr lang="es-ES_tradnl" sz="2600" dirty="0" smtClean="0">
                <a:latin typeface="Cambria" pitchFamily="18" charset="0"/>
              </a:rPr>
              <a:t>: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s-ES_tradnl" sz="2600" dirty="0" smtClean="0">
                <a:latin typeface="Cambria" pitchFamily="18" charset="0"/>
              </a:rPr>
              <a:t>No consanguinidad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s-ES_tradnl" sz="2600" dirty="0" smtClean="0">
                <a:latin typeface="Cambria" pitchFamily="18" charset="0"/>
              </a:rPr>
              <a:t>Fallecimiento de tío materno a los 3 años (causa desconocida)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s-ES_tradnl" sz="2600" dirty="0" smtClean="0">
                <a:latin typeface="Cambria" pitchFamily="18" charset="0"/>
              </a:rPr>
              <a:t>Embarazo controlado, parto y periodo neonatal normales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s-ES_tradnl" sz="2600" dirty="0" smtClean="0">
                <a:latin typeface="Cambria" pitchFamily="18" charset="0"/>
              </a:rPr>
              <a:t>Curva </a:t>
            </a:r>
            <a:r>
              <a:rPr lang="es-ES_tradnl" sz="2600" dirty="0" err="1" smtClean="0">
                <a:latin typeface="Cambria" pitchFamily="18" charset="0"/>
              </a:rPr>
              <a:t>ponderoestatural</a:t>
            </a:r>
            <a:r>
              <a:rPr lang="es-ES_tradnl" sz="2600" dirty="0" smtClean="0">
                <a:latin typeface="Cambria" pitchFamily="18" charset="0"/>
              </a:rPr>
              <a:t> y desarrollo psicomotor correctos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s-ES_tradnl" sz="2600" dirty="0" smtClean="0">
                <a:latin typeface="Cambria" pitchFamily="18" charset="0"/>
              </a:rPr>
              <a:t>A los 2 años otitis media aguda (2 episodios)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s-ES_tradnl" sz="2600" dirty="0" smtClean="0">
                <a:latin typeface="Cambria" pitchFamily="18" charset="0"/>
              </a:rPr>
              <a:t>A los 3 años y medio episodios de fiebre periódica (cada 15 días)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s-ES_tradnl" sz="2800" dirty="0" smtClean="0">
                <a:latin typeface="Cambria" pitchFamily="18" charset="0"/>
              </a:rPr>
              <a:t>A los 4 años: </a:t>
            </a:r>
            <a:r>
              <a:rPr lang="es-ES_tradnl" sz="2800" b="1" dirty="0" err="1" smtClean="0">
                <a:latin typeface="Cambria" pitchFamily="18" charset="0"/>
              </a:rPr>
              <a:t>poliserositis</a:t>
            </a:r>
            <a:r>
              <a:rPr lang="es-ES_tradnl" sz="2800" b="1" dirty="0" smtClean="0">
                <a:latin typeface="Cambria" pitchFamily="18" charset="0"/>
              </a:rPr>
              <a:t> </a:t>
            </a:r>
            <a:r>
              <a:rPr lang="es-ES_tradnl" sz="2800" dirty="0" smtClean="0">
                <a:latin typeface="Cambria" pitchFamily="18" charset="0"/>
              </a:rPr>
              <a:t>(derrame pleural, ascitis): se </a:t>
            </a:r>
            <a:r>
              <a:rPr lang="es-ES_tradnl" sz="2800" dirty="0" err="1" smtClean="0">
                <a:latin typeface="Cambria" pitchFamily="18" charset="0"/>
              </a:rPr>
              <a:t>aisla</a:t>
            </a:r>
            <a:r>
              <a:rPr lang="es-ES_tradnl" sz="2800" dirty="0" smtClean="0">
                <a:latin typeface="Cambria" pitchFamily="18" charset="0"/>
              </a:rPr>
              <a:t> </a:t>
            </a:r>
            <a:r>
              <a:rPr lang="es-ES_tradnl" sz="2800" i="1" dirty="0" err="1" smtClean="0">
                <a:solidFill>
                  <a:srgbClr val="002060"/>
                </a:solidFill>
                <a:latin typeface="Cambria" pitchFamily="18" charset="0"/>
              </a:rPr>
              <a:t>Serratia</a:t>
            </a:r>
            <a:r>
              <a:rPr lang="es-ES_tradnl" sz="2800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s-ES_tradnl" sz="2800" dirty="0" smtClean="0">
                <a:latin typeface="Cambria" pitchFamily="18" charset="0"/>
              </a:rPr>
              <a:t>en LA</a:t>
            </a:r>
          </a:p>
          <a:p>
            <a:r>
              <a:rPr lang="es-ES_tradnl" sz="2800" dirty="0" smtClean="0">
                <a:latin typeface="Cambria" pitchFamily="18" charset="0"/>
              </a:rPr>
              <a:t>A los 5 años: bacteriemia por </a:t>
            </a:r>
            <a:r>
              <a:rPr lang="es-ES_tradnl" sz="2800" i="1" dirty="0" smtClean="0">
                <a:solidFill>
                  <a:srgbClr val="002060"/>
                </a:solidFill>
                <a:latin typeface="Cambria" pitchFamily="18" charset="0"/>
              </a:rPr>
              <a:t>Salmonella </a:t>
            </a:r>
            <a:r>
              <a:rPr lang="es-ES_tradnl" sz="2800" i="1" dirty="0" err="1" smtClean="0">
                <a:solidFill>
                  <a:srgbClr val="002060"/>
                </a:solidFill>
                <a:latin typeface="Cambria" pitchFamily="18" charset="0"/>
              </a:rPr>
              <a:t>sp</a:t>
            </a:r>
            <a:r>
              <a:rPr lang="es-ES_tradnl" sz="28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s-ES_tradnl" sz="2800" dirty="0" smtClean="0">
                <a:latin typeface="Cambria" pitchFamily="18" charset="0"/>
              </a:rPr>
              <a:t>(UCIP) </a:t>
            </a:r>
            <a:endParaRPr lang="es-ES_tradnl" sz="2800" i="1" dirty="0" smtClean="0">
              <a:solidFill>
                <a:srgbClr val="CC330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es-ES_tradnl" sz="2800" dirty="0" smtClean="0">
                <a:latin typeface="Cambria" pitchFamily="18" charset="0"/>
                <a:sym typeface="Monotype Sorts"/>
              </a:rPr>
              <a:t>    </a:t>
            </a:r>
            <a:r>
              <a:rPr lang="es-ES_tradnl" sz="2800" dirty="0" smtClean="0">
                <a:latin typeface="Cambria" pitchFamily="18" charset="0"/>
                <a:sym typeface="Wingdings" pitchFamily="2" charset="2"/>
              </a:rPr>
              <a:t> </a:t>
            </a:r>
            <a:r>
              <a:rPr lang="es-ES_tradnl" sz="2800" dirty="0" err="1" smtClean="0">
                <a:latin typeface="Cambria" pitchFamily="18" charset="0"/>
                <a:sym typeface="Monotype Sorts"/>
              </a:rPr>
              <a:t>poliserositis</a:t>
            </a:r>
            <a:endParaRPr lang="es-ES_tradnl" sz="2800" dirty="0" smtClean="0">
              <a:latin typeface="Cambria" pitchFamily="18" charset="0"/>
              <a:sym typeface="Monotype Sorts"/>
            </a:endParaRPr>
          </a:p>
          <a:p>
            <a:r>
              <a:rPr lang="es-ES_tradnl" sz="2800" dirty="0" smtClean="0">
                <a:latin typeface="Cambria" pitchFamily="18" charset="0"/>
              </a:rPr>
              <a:t>2 semanas después </a:t>
            </a:r>
            <a:r>
              <a:rPr lang="es-ES_tradnl" sz="2800" b="1" dirty="0" err="1" smtClean="0">
                <a:latin typeface="Cambria" pitchFamily="18" charset="0"/>
              </a:rPr>
              <a:t>pielonefritis</a:t>
            </a:r>
            <a:r>
              <a:rPr lang="es-ES_tradnl" sz="2800" b="1" dirty="0" smtClean="0">
                <a:latin typeface="Cambria" pitchFamily="18" charset="0"/>
              </a:rPr>
              <a:t> </a:t>
            </a:r>
            <a:r>
              <a:rPr lang="es-ES_tradnl" sz="2800" dirty="0" smtClean="0">
                <a:latin typeface="Cambria" pitchFamily="18" charset="0"/>
              </a:rPr>
              <a:t>(no microorganismo)</a:t>
            </a:r>
          </a:p>
          <a:p>
            <a:endParaRPr lang="es-E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995936" y="3933056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486916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tx2"/>
                </a:solidFill>
                <a:latin typeface="Cambria" pitchFamily="18" charset="0"/>
              </a:rPr>
              <a:t>ECO abdominal: </a:t>
            </a:r>
            <a:r>
              <a:rPr lang="es-ES_tradnl" sz="2800" dirty="0" err="1" smtClean="0">
                <a:latin typeface="Cambria" pitchFamily="18" charset="0"/>
              </a:rPr>
              <a:t>granuloma</a:t>
            </a:r>
            <a:r>
              <a:rPr lang="es-ES_tradnl" sz="2800" dirty="0" smtClean="0">
                <a:latin typeface="Cambria" pitchFamily="18" charset="0"/>
              </a:rPr>
              <a:t> hepático calcificado</a:t>
            </a:r>
          </a:p>
          <a:p>
            <a:pPr algn="ctr"/>
            <a:r>
              <a:rPr lang="es-ES_tradnl" sz="2800" dirty="0" smtClean="0">
                <a:latin typeface="Cambria" pitchFamily="18" charset="0"/>
              </a:rPr>
              <a:t>(¿secuela de absceso hepático?)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421</TotalTime>
  <Words>1921</Words>
  <Application>Microsoft Office PowerPoint</Application>
  <PresentationFormat>Presentación en pantalla (4:3)</PresentationFormat>
  <Paragraphs>426</Paragraphs>
  <Slides>44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¿Qué son las inmunodeficiencias primarias (IDP)? Signos de alarma</vt:lpstr>
      <vt:lpstr>Concepto</vt:lpstr>
      <vt:lpstr>Presentación de PowerPoint</vt:lpstr>
      <vt:lpstr>Clasificación de las IDP</vt:lpstr>
      <vt:lpstr>Importancia de conocerlas</vt:lpstr>
      <vt:lpstr>Sospecha y diagnóstico</vt:lpstr>
      <vt:lpstr>   CASOS CLÍNICOS</vt:lpstr>
      <vt:lpstr>Presentación de PowerPoint</vt:lpstr>
      <vt:lpstr>Presentación de PowerPoint</vt:lpstr>
      <vt:lpstr>Presentación de PowerPoint</vt:lpstr>
      <vt:lpstr>Estudio inmunitario</vt:lpstr>
      <vt:lpstr>Estudio de la capacidad oxidativa</vt:lpstr>
      <vt:lpstr>EGC I</vt:lpstr>
      <vt:lpstr>EGC II</vt:lpstr>
      <vt:lpstr>Presentación de PowerPoint</vt:lpstr>
      <vt:lpstr>Ahora…</vt:lpstr>
      <vt:lpstr>Evolución</vt:lpstr>
      <vt:lpstr>Estudio inmunitario</vt:lpstr>
      <vt:lpstr>Valores normales de Igs</vt:lpstr>
      <vt:lpstr>Estudio inmunitario</vt:lpstr>
      <vt:lpstr>Evolución</vt:lpstr>
      <vt:lpstr>Presentación de PowerPoint</vt:lpstr>
      <vt:lpstr>Exploraciones complementarias</vt:lpstr>
      <vt:lpstr>Estudio inmunitario y genético</vt:lpstr>
      <vt:lpstr>Inmunofenotipo: valores normales</vt:lpstr>
      <vt:lpstr>Presentación de PowerPoint</vt:lpstr>
      <vt:lpstr>IDCG (SCID) I</vt:lpstr>
      <vt:lpstr>IDCG (SCID) II</vt:lpstr>
      <vt:lpstr>IDCG (SCID) III</vt:lpstr>
      <vt:lpstr>SOSPECHA Y PRUEBAS DIAGNÓSTICAS</vt:lpstr>
      <vt:lpstr>SOSPECHA DE IDP: signos de alarma</vt:lpstr>
      <vt:lpstr>SOSPECHA DE IDP: signos de alarma</vt:lpstr>
      <vt:lpstr>IDP</vt:lpstr>
      <vt:lpstr>Diagnóstico</vt:lpstr>
      <vt:lpstr>Presentación de PowerPoint</vt:lpstr>
      <vt:lpstr>Presentación de PowerPoint</vt:lpstr>
      <vt:lpstr>Pruebas de laboratorio</vt:lpstr>
      <vt:lpstr>Valores normales de Igs</vt:lpstr>
      <vt:lpstr>Presentación de PowerPoint</vt:lpstr>
      <vt:lpstr>Inmunofenotipo: valores normales</vt:lpstr>
      <vt:lpstr>Estudios más específicos</vt:lpstr>
      <vt:lpstr>Tratamientos disponibles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son las inmunodeficiencias primarias? Signos de alarma</dc:title>
  <dc:creator>Amelia</dc:creator>
  <cp:lastModifiedBy>Amelia Sanchez Buenavida</cp:lastModifiedBy>
  <cp:revision>81</cp:revision>
  <dcterms:created xsi:type="dcterms:W3CDTF">2019-05-14T15:55:04Z</dcterms:created>
  <dcterms:modified xsi:type="dcterms:W3CDTF">2019-05-23T11:40:01Z</dcterms:modified>
</cp:coreProperties>
</file>